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82" r:id="rId9"/>
    <p:sldId id="283" r:id="rId10"/>
    <p:sldId id="264" r:id="rId11"/>
    <p:sldId id="267" r:id="rId12"/>
    <p:sldId id="276" r:id="rId13"/>
    <p:sldId id="275" r:id="rId14"/>
    <p:sldId id="279" r:id="rId15"/>
    <p:sldId id="281" r:id="rId16"/>
    <p:sldId id="271" r:id="rId17"/>
    <p:sldId id="272" r:id="rId18"/>
    <p:sldId id="273" r:id="rId19"/>
    <p:sldId id="342" r:id="rId20"/>
    <p:sldId id="343" r:id="rId21"/>
    <p:sldId id="344" r:id="rId22"/>
    <p:sldId id="345" r:id="rId23"/>
    <p:sldId id="346" r:id="rId24"/>
    <p:sldId id="348" r:id="rId25"/>
    <p:sldId id="349" r:id="rId26"/>
    <p:sldId id="350" r:id="rId27"/>
    <p:sldId id="351" r:id="rId28"/>
    <p:sldId id="352" r:id="rId29"/>
    <p:sldId id="353" r:id="rId30"/>
    <p:sldId id="354" r:id="rId31"/>
  </p:sldIdLst>
  <p:sldSz cx="9144000" cy="5143500" type="screen16x9"/>
  <p:notesSz cx="6858000" cy="9144000"/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FBF7A5"/>
    <a:srgbClr val="808000"/>
    <a:srgbClr val="669900"/>
    <a:srgbClr val="D6A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-50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EE62D-126E-4D27-9F74-D9F15C110EF4}" type="datetimeFigureOut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E2C20-8CD7-49CC-A992-8200F9EEAA9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4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20-8CD7-49CC-A992-8200F9EEAA9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CFDCE-8D77-42C0-87E7-A320792D6E32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5FF9-859E-4B97-9D95-2BE7EBD1B174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8CEF-AAF1-4F73-8D0B-8E4A994E94C4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BAE3-49D0-47E1-A30D-E4F06E2D7ADA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22EB-500C-4B12-B827-FF9A203A828A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BA3D-A3EC-4B84-BF88-EBD96A0F738D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79FFF-7CA2-4F27-AB1B-CBF0D6FC1B7C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FDD23-2C4F-4D2E-8F96-7A62A65C4647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A9D2-E0DF-4AB3-9980-3D126BF918D0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C044-9BEC-4F48-8FA8-1F2A1222343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3F5-6007-4D0B-B9B5-F1EE19AE684A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2DCF0-1EBD-434F-968C-C0B777E63BF0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E2CD7-13AF-4F0C-8FC4-7A6521B790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79252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-20538"/>
            <a:ext cx="9144000" cy="39112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53145" y="4186249"/>
            <a:ext cx="2637711" cy="321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2020. 3. 23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53145" y="4500501"/>
            <a:ext cx="2637711" cy="321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임재혁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90091" y="1707654"/>
            <a:ext cx="6594277" cy="107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2400" b="1" spc="-128" dirty="0">
                <a:solidFill>
                  <a:schemeClr val="tx1"/>
                </a:solidFill>
              </a:rPr>
              <a:t>Best Friend, Best Love(</a:t>
            </a:r>
            <a:r>
              <a:rPr lang="ko-KR" altLang="en-US" sz="2400" b="1" spc="-128" dirty="0">
                <a:solidFill>
                  <a:schemeClr val="tx1"/>
                </a:solidFill>
              </a:rPr>
              <a:t>앵무새 쇼핑몰</a:t>
            </a:r>
            <a:r>
              <a:rPr lang="en-US" altLang="ko-KR" sz="2400" b="1" spc="-128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1835696" y="2660231"/>
            <a:ext cx="5472608" cy="0"/>
          </a:xfrm>
          <a:prstGeom prst="line">
            <a:avLst/>
          </a:prstGeom>
          <a:ln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92661" y="2647178"/>
            <a:ext cx="2389137" cy="294131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ctr"/>
            <a:r>
              <a:rPr lang="en-US" altLang="ko-KR" sz="1400" spc="-128" dirty="0">
                <a:solidFill>
                  <a:srgbClr val="808000"/>
                </a:solidFill>
              </a:rPr>
              <a:t>JAVA </a:t>
            </a:r>
            <a:r>
              <a:rPr lang="ko-KR" altLang="en-US" sz="1400" spc="-128" dirty="0">
                <a:solidFill>
                  <a:srgbClr val="808000"/>
                </a:solidFill>
              </a:rPr>
              <a:t>기반 하이브리드 웹 구현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3" name="직사각형 22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7" name="부제목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4" name="그림 23" descr="음식이(가) 표시된 사진&#10;&#10;자동 생성된 설명">
            <a:extLst>
              <a:ext uri="{FF2B5EF4-FFF2-40B4-BE49-F238E27FC236}">
                <a16:creationId xmlns="" xmlns:a16="http://schemas.microsoft.com/office/drawing/2014/main" id="{E59255D2-D4C4-4356-A2BA-790E4BE9D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9" y="483518"/>
            <a:ext cx="1940185" cy="743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작업 일정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669900"/>
                </a:solidFill>
              </a:rPr>
              <a:t>| </a:t>
            </a:r>
            <a:endParaRPr lang="ko-KR" altLang="en-US" dirty="0">
              <a:solidFill>
                <a:srgbClr val="6699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0" y="-20538"/>
            <a:ext cx="9144000" cy="5143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274862" y="1776237"/>
            <a:ext cx="6594277" cy="1218612"/>
            <a:chOff x="1381100" y="1643050"/>
            <a:chExt cx="7143800" cy="1624816"/>
          </a:xfrm>
        </p:grpSpPr>
        <p:sp>
          <p:nvSpPr>
            <p:cNvPr id="21" name="직사각형 20"/>
            <p:cNvSpPr/>
            <p:nvPr/>
          </p:nvSpPr>
          <p:spPr>
            <a:xfrm>
              <a:off x="1381100" y="1643050"/>
              <a:ext cx="7143800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pc="-128" dirty="0">
                  <a:solidFill>
                    <a:schemeClr val="tx1"/>
                  </a:solidFill>
                </a:rPr>
                <a:t>분석 및 설계</a:t>
              </a:r>
              <a:endParaRPr lang="en-US" altLang="ko-KR" sz="2400" b="1" spc="-128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066905" y="2695570"/>
              <a:ext cx="5786478" cy="1588"/>
            </a:xfrm>
            <a:prstGeom prst="line">
              <a:avLst/>
            </a:prstGeom>
            <a:ln>
              <a:solidFill>
                <a:srgbClr val="8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173713" y="2857497"/>
              <a:ext cx="526922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28" dirty="0">
                  <a:solidFill>
                    <a:srgbClr val="808000"/>
                  </a:solidFill>
                </a:rPr>
                <a:t>요구사항 분석 </a:t>
              </a:r>
              <a:r>
                <a:rPr lang="en-US" altLang="ko-KR" sz="1400" spc="-128" dirty="0">
                  <a:solidFill>
                    <a:srgbClr val="808000"/>
                  </a:solidFill>
                </a:rPr>
                <a:t>| </a:t>
              </a:r>
              <a:r>
                <a:rPr lang="ko-KR" altLang="en-US" sz="1400" spc="-128" dirty="0">
                  <a:solidFill>
                    <a:srgbClr val="808000"/>
                  </a:solidFill>
                </a:rPr>
                <a:t>다이어그램 </a:t>
              </a:r>
              <a:r>
                <a:rPr lang="en-US" altLang="ko-KR" sz="1400" spc="-128" dirty="0">
                  <a:solidFill>
                    <a:srgbClr val="808000"/>
                  </a:solidFill>
                </a:rPr>
                <a:t>| </a:t>
              </a:r>
              <a:r>
                <a:rPr lang="ko-KR" altLang="en-US" sz="1400" spc="-128" dirty="0">
                  <a:solidFill>
                    <a:srgbClr val="808000"/>
                  </a:solidFill>
                </a:rPr>
                <a:t>기능정의서 </a:t>
              </a:r>
              <a:r>
                <a:rPr lang="en-US" altLang="ko-KR" sz="1400" spc="-128" dirty="0">
                  <a:solidFill>
                    <a:srgbClr val="808000"/>
                  </a:solidFill>
                </a:rPr>
                <a:t>| DB</a:t>
              </a:r>
              <a:r>
                <a:rPr lang="ko-KR" altLang="en-US" sz="1400" spc="-128" dirty="0">
                  <a:solidFill>
                    <a:srgbClr val="808000"/>
                  </a:solidFill>
                </a:rPr>
                <a:t>설계 </a:t>
              </a:r>
              <a:r>
                <a:rPr lang="en-US" altLang="ko-KR" sz="1400" spc="-128" dirty="0">
                  <a:solidFill>
                    <a:srgbClr val="808000"/>
                  </a:solidFill>
                </a:rPr>
                <a:t>| Project explorer</a:t>
              </a:r>
              <a:endParaRPr lang="ko-KR" altLang="en-US" sz="1400" spc="-128" dirty="0">
                <a:solidFill>
                  <a:srgbClr val="808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오른쪽 화살표 22"/>
          <p:cNvSpPr/>
          <p:nvPr/>
        </p:nvSpPr>
        <p:spPr>
          <a:xfrm>
            <a:off x="3635896" y="1733732"/>
            <a:ext cx="1691919" cy="482207"/>
          </a:xfrm>
          <a:prstGeom prst="rightArrow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400" b="1" dirty="0"/>
              <a:t> 회원가입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요구사항 분석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</a:t>
            </a:r>
            <a:endParaRPr lang="ko-KR" altLang="en-US" sz="1200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036087"/>
              </p:ext>
            </p:extLst>
          </p:nvPr>
        </p:nvGraphicFramePr>
        <p:xfrm>
          <a:off x="754622" y="1061962"/>
          <a:ext cx="2593242" cy="200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32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20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비회원</a:t>
                      </a:r>
                    </a:p>
                  </a:txBody>
                  <a:tcPr marL="84406" marR="84406" marT="34290" marB="34290" anchor="ctr">
                    <a:lnB w="38100" cmpd="sng">
                      <a:noFill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9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0" dirty="0"/>
                        <a:t>상품 </a:t>
                      </a:r>
                      <a:r>
                        <a:rPr lang="en-US" altLang="ko-KR" sz="1100" spc="0" dirty="0"/>
                        <a:t>List </a:t>
                      </a:r>
                      <a:r>
                        <a:rPr lang="ko-KR" altLang="en-US" sz="1100" spc="0" dirty="0"/>
                        <a:t>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9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0" dirty="0"/>
                        <a:t>공지사항 </a:t>
                      </a:r>
                      <a:r>
                        <a:rPr lang="en-US" altLang="ko-KR" sz="1100" spc="0" dirty="0"/>
                        <a:t>List </a:t>
                      </a:r>
                      <a:r>
                        <a:rPr lang="ko-KR" altLang="en-US" sz="1100" spc="0" dirty="0"/>
                        <a:t>보기 및 상세보기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8933766"/>
                  </a:ext>
                </a:extLst>
              </a:tr>
              <a:tr h="529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0" dirty="0"/>
                        <a:t>회원가입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29099"/>
              </p:ext>
            </p:extLst>
          </p:nvPr>
        </p:nvGraphicFramePr>
        <p:xfrm>
          <a:off x="5652120" y="1061963"/>
          <a:ext cx="2736304" cy="201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7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</a:t>
                      </a:r>
                    </a:p>
                  </a:txBody>
                  <a:tcPr marL="84406" marR="84406" marT="34290" marB="34290" anchor="ctr">
                    <a:lnB w="38100" cmpd="sng">
                      <a:noFill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04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0" dirty="0"/>
                        <a:t>상품 </a:t>
                      </a:r>
                      <a:r>
                        <a:rPr lang="en-US" altLang="ko-KR" sz="1100" spc="0" dirty="0"/>
                        <a:t>List </a:t>
                      </a:r>
                      <a:r>
                        <a:rPr lang="ko-KR" altLang="en-US" sz="1100" spc="0" dirty="0"/>
                        <a:t>보기 및 상세 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04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0" dirty="0"/>
                        <a:t>상품 주문</a:t>
                      </a:r>
                      <a:r>
                        <a:rPr lang="en-US" altLang="ko-KR" sz="1100" spc="0" dirty="0"/>
                        <a:t>, </a:t>
                      </a:r>
                      <a:r>
                        <a:rPr lang="ko-KR" altLang="en-US" sz="1100" spc="0" dirty="0"/>
                        <a:t>주문 취소</a:t>
                      </a:r>
                      <a:r>
                        <a:rPr lang="en-US" altLang="ko-KR" sz="1100" spc="0" dirty="0"/>
                        <a:t>, </a:t>
                      </a:r>
                      <a:r>
                        <a:rPr lang="ko-KR" altLang="en-US" sz="1100" spc="0" dirty="0"/>
                        <a:t>주문서 </a:t>
                      </a:r>
                      <a:r>
                        <a:rPr lang="en-US" altLang="ko-KR" sz="1100" spc="0" dirty="0"/>
                        <a:t>List </a:t>
                      </a:r>
                      <a:r>
                        <a:rPr lang="ko-KR" altLang="en-US" sz="1100" spc="0" dirty="0"/>
                        <a:t>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2224604"/>
                  </a:ext>
                </a:extLst>
              </a:tr>
              <a:tr h="424832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0" dirty="0"/>
                        <a:t>상품 별 리뷰 </a:t>
                      </a:r>
                      <a:r>
                        <a:rPr lang="en-US" altLang="ko-KR" sz="1100" spc="0" dirty="0"/>
                        <a:t>List </a:t>
                      </a:r>
                      <a:r>
                        <a:rPr lang="ko-KR" altLang="en-US" sz="1100" spc="0" dirty="0"/>
                        <a:t>보기 및 상세보기</a:t>
                      </a:r>
                      <a:endParaRPr lang="en-US" altLang="ko-KR" sz="1100" spc="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0" dirty="0"/>
                        <a:t>리뷰 작성 및</a:t>
                      </a:r>
                      <a:r>
                        <a:rPr lang="en-US" altLang="ko-KR" sz="1100" spc="0" dirty="0"/>
                        <a:t> </a:t>
                      </a:r>
                      <a:r>
                        <a:rPr lang="ko-KR" altLang="en-US" sz="1100" spc="0" dirty="0"/>
                        <a:t>삭제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4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0" dirty="0"/>
                        <a:t>공지사항 </a:t>
                      </a:r>
                      <a:r>
                        <a:rPr lang="en-US" altLang="ko-KR" sz="1100" spc="0" dirty="0"/>
                        <a:t>List </a:t>
                      </a:r>
                      <a:r>
                        <a:rPr lang="ko-KR" altLang="en-US" sz="1100" spc="0" dirty="0"/>
                        <a:t>보기 및 상세보기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49491" y="501289"/>
            <a:ext cx="1186500" cy="3095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ko-KR" altLang="en-US" b="1" dirty="0"/>
              <a:t>사용자 모드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559540" y="844748"/>
            <a:ext cx="7979075" cy="1191"/>
          </a:xfrm>
          <a:prstGeom prst="line">
            <a:avLst/>
          </a:prstGeom>
          <a:ln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9552" y="3219822"/>
            <a:ext cx="1186500" cy="3095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ko-KR" altLang="en-US" b="1" dirty="0"/>
              <a:t>관리자 모드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539552" y="3523774"/>
            <a:ext cx="7979075" cy="1191"/>
          </a:xfrm>
          <a:prstGeom prst="line">
            <a:avLst/>
          </a:prstGeom>
          <a:ln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22467"/>
              </p:ext>
            </p:extLst>
          </p:nvPr>
        </p:nvGraphicFramePr>
        <p:xfrm>
          <a:off x="737380" y="3755608"/>
          <a:ext cx="1729145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0" dirty="0">
                          <a:solidFill>
                            <a:schemeClr val="tx1"/>
                          </a:solidFill>
                        </a:rPr>
                        <a:t>상품 관리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상품 등록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상품 수정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상품 삭제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60651"/>
              </p:ext>
            </p:extLst>
          </p:nvPr>
        </p:nvGraphicFramePr>
        <p:xfrm>
          <a:off x="2715663" y="3755608"/>
          <a:ext cx="1729145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회원 관리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1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회원 리스트 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118959"/>
              </p:ext>
            </p:extLst>
          </p:nvPr>
        </p:nvGraphicFramePr>
        <p:xfrm>
          <a:off x="4693946" y="3755608"/>
          <a:ext cx="1729145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0" dirty="0">
                          <a:solidFill>
                            <a:schemeClr val="tx1"/>
                          </a:solidFill>
                        </a:rPr>
                        <a:t>게시글 관리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리뷰 관리</a:t>
                      </a:r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답글</a:t>
                      </a:r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공지 관리</a:t>
                      </a:r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endParaRPr lang="ko-KR" altLang="en-US" sz="1100" b="0" spc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389296"/>
              </p:ext>
            </p:extLst>
          </p:nvPr>
        </p:nvGraphicFramePr>
        <p:xfrm>
          <a:off x="6672229" y="3755608"/>
          <a:ext cx="1729145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0" dirty="0">
                          <a:solidFill>
                            <a:schemeClr val="tx1"/>
                          </a:solidFill>
                        </a:rPr>
                        <a:t>주문 관리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주문 리스트 보기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주문 처리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pc="0" dirty="0">
                          <a:solidFill>
                            <a:schemeClr val="tx1"/>
                          </a:solidFill>
                        </a:rPr>
                        <a:t>환불 처리</a:t>
                      </a:r>
                    </a:p>
                  </a:txBody>
                  <a:tcPr marL="84406" marR="84406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="" xmlns:a16="http://schemas.microsoft.com/office/drawing/2014/main" id="{AD7FB458-B78B-4988-A9FD-97D24D7B0595}"/>
              </a:ext>
            </a:extLst>
          </p:cNvPr>
          <p:cNvSpPr/>
          <p:nvPr/>
        </p:nvSpPr>
        <p:spPr>
          <a:xfrm>
            <a:off x="1223628" y="483518"/>
            <a:ext cx="6588732" cy="455759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20538"/>
            <a:ext cx="9144000" cy="4491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 err="1">
                <a:solidFill>
                  <a:schemeClr val="tx1"/>
                </a:solidFill>
              </a:rPr>
              <a:t>유스케이스</a:t>
            </a:r>
            <a:r>
              <a:rPr lang="ko-KR" altLang="en-US" sz="1700" b="1" dirty="0">
                <a:solidFill>
                  <a:schemeClr val="tx1"/>
                </a:solidFill>
              </a:rPr>
              <a:t> 다이어그램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en-US" altLang="ko-KR" sz="1700" dirty="0" err="1">
                <a:solidFill>
                  <a:srgbClr val="808000"/>
                </a:solidFill>
              </a:rPr>
              <a:t>usecase</a:t>
            </a:r>
            <a:r>
              <a:rPr lang="en-US" altLang="ko-KR" sz="1400" dirty="0">
                <a:solidFill>
                  <a:srgbClr val="808000"/>
                </a:solidFill>
              </a:rPr>
              <a:t> Diagram</a:t>
            </a:r>
            <a:r>
              <a:rPr lang="en-US" altLang="ko-KR" sz="1700" dirty="0">
                <a:solidFill>
                  <a:srgbClr val="808000"/>
                </a:solidFill>
              </a:rPr>
              <a:t> 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pSp>
        <p:nvGrpSpPr>
          <p:cNvPr id="1033" name="그룹 1032"/>
          <p:cNvGrpSpPr/>
          <p:nvPr/>
        </p:nvGrpSpPr>
        <p:grpSpPr>
          <a:xfrm>
            <a:off x="8244408" y="2283654"/>
            <a:ext cx="576064" cy="393469"/>
            <a:chOff x="5724128" y="1459944"/>
            <a:chExt cx="576064" cy="479703"/>
          </a:xfrm>
        </p:grpSpPr>
        <p:sp>
          <p:nvSpPr>
            <p:cNvPr id="124" name="TextBox 123"/>
            <p:cNvSpPr txBox="1"/>
            <p:nvPr/>
          </p:nvSpPr>
          <p:spPr>
            <a:xfrm>
              <a:off x="5724128" y="1739592"/>
              <a:ext cx="5760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admin</a:t>
              </a:r>
              <a:endParaRPr lang="ko-KR" altLang="en-US" sz="700" dirty="0"/>
            </a:p>
          </p:txBody>
        </p:sp>
        <p:pic>
          <p:nvPicPr>
            <p:cNvPr id="125" name="Picture 3" descr="C:\Users\TJ\Desktop\img_11518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532" y="1459944"/>
              <a:ext cx="216024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그룹 1033"/>
          <p:cNvGrpSpPr/>
          <p:nvPr/>
        </p:nvGrpSpPr>
        <p:grpSpPr>
          <a:xfrm>
            <a:off x="251520" y="2283654"/>
            <a:ext cx="567680" cy="479703"/>
            <a:chOff x="43880" y="2236063"/>
            <a:chExt cx="567680" cy="479703"/>
          </a:xfrm>
        </p:grpSpPr>
        <p:sp>
          <p:nvSpPr>
            <p:cNvPr id="203" name="TextBox 202"/>
            <p:cNvSpPr txBox="1"/>
            <p:nvPr/>
          </p:nvSpPr>
          <p:spPr>
            <a:xfrm>
              <a:off x="43880" y="2515711"/>
              <a:ext cx="5676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member</a:t>
              </a:r>
              <a:endParaRPr lang="ko-KR" altLang="en-US" sz="700" dirty="0"/>
            </a:p>
          </p:txBody>
        </p:sp>
        <p:pic>
          <p:nvPicPr>
            <p:cNvPr id="204" name="Picture 3" descr="C:\Users\TJ\Desktop\img_11518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84" y="2236063"/>
              <a:ext cx="216024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타원 27"/>
          <p:cNvSpPr/>
          <p:nvPr/>
        </p:nvSpPr>
        <p:spPr>
          <a:xfrm>
            <a:off x="1691784" y="699542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31" name="타원 30"/>
          <p:cNvSpPr/>
          <p:nvPr/>
        </p:nvSpPr>
        <p:spPr>
          <a:xfrm>
            <a:off x="1691784" y="3579782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주문취소</a:t>
            </a:r>
          </a:p>
        </p:txBody>
      </p:sp>
      <p:sp>
        <p:nvSpPr>
          <p:cNvPr id="50" name="타원 49"/>
          <p:cNvSpPr/>
          <p:nvPr/>
        </p:nvSpPr>
        <p:spPr>
          <a:xfrm>
            <a:off x="1691784" y="2571750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</a:t>
            </a:r>
            <a:r>
              <a:rPr lang="en-US" altLang="ko-KR" sz="700" dirty="0">
                <a:solidFill>
                  <a:schemeClr val="tx1"/>
                </a:solidFill>
              </a:rPr>
              <a:t> List</a:t>
            </a: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및 상세보기</a:t>
            </a:r>
          </a:p>
        </p:txBody>
      </p:sp>
      <p:sp>
        <p:nvSpPr>
          <p:cNvPr id="67" name="타원 66"/>
          <p:cNvSpPr/>
          <p:nvPr/>
        </p:nvSpPr>
        <p:spPr>
          <a:xfrm>
            <a:off x="1691784" y="1131558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8" name="타원 67"/>
          <p:cNvSpPr/>
          <p:nvPr/>
        </p:nvSpPr>
        <p:spPr>
          <a:xfrm>
            <a:off x="1691784" y="3096673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상품주문</a:t>
            </a:r>
          </a:p>
        </p:txBody>
      </p:sp>
      <p:sp>
        <p:nvSpPr>
          <p:cNvPr id="69" name="타원 68"/>
          <p:cNvSpPr/>
          <p:nvPr/>
        </p:nvSpPr>
        <p:spPr>
          <a:xfrm>
            <a:off x="3923928" y="1775119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리뷰 게시판</a:t>
            </a:r>
          </a:p>
        </p:txBody>
      </p:sp>
      <p:sp>
        <p:nvSpPr>
          <p:cNvPr id="77" name="타원 76"/>
          <p:cNvSpPr/>
          <p:nvPr/>
        </p:nvSpPr>
        <p:spPr>
          <a:xfrm>
            <a:off x="1691784" y="4062891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주문서 보기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923928" y="2499742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리뷰 작성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삭제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답변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5076056" y="1551648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공지 작성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삭제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1691784" y="1563574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마이페이지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정보 수정</a:t>
            </a:r>
          </a:p>
        </p:txBody>
      </p:sp>
      <p:sp>
        <p:nvSpPr>
          <p:cNvPr id="161" name="타원 160"/>
          <p:cNvSpPr/>
          <p:nvPr/>
        </p:nvSpPr>
        <p:spPr>
          <a:xfrm>
            <a:off x="6228288" y="2499742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상품등록</a:t>
            </a:r>
          </a:p>
        </p:txBody>
      </p:sp>
      <p:sp>
        <p:nvSpPr>
          <p:cNvPr id="162" name="타원 161"/>
          <p:cNvSpPr/>
          <p:nvPr/>
        </p:nvSpPr>
        <p:spPr>
          <a:xfrm>
            <a:off x="6228288" y="2931790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상품수정</a:t>
            </a:r>
          </a:p>
        </p:txBody>
      </p:sp>
      <p:sp>
        <p:nvSpPr>
          <p:cNvPr id="163" name="타원 162"/>
          <p:cNvSpPr/>
          <p:nvPr/>
        </p:nvSpPr>
        <p:spPr>
          <a:xfrm>
            <a:off x="6228288" y="3363838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상품삭제</a:t>
            </a:r>
          </a:p>
        </p:txBody>
      </p:sp>
      <p:sp>
        <p:nvSpPr>
          <p:cNvPr id="184" name="타원 183"/>
          <p:cNvSpPr/>
          <p:nvPr/>
        </p:nvSpPr>
        <p:spPr>
          <a:xfrm>
            <a:off x="6156280" y="1551648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회원리스트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207" name="타원 206"/>
          <p:cNvSpPr/>
          <p:nvPr/>
        </p:nvSpPr>
        <p:spPr>
          <a:xfrm flipH="1">
            <a:off x="6228288" y="3795886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주문서목록</a:t>
            </a:r>
          </a:p>
        </p:txBody>
      </p:sp>
      <p:sp>
        <p:nvSpPr>
          <p:cNvPr id="208" name="타원 207"/>
          <p:cNvSpPr/>
          <p:nvPr/>
        </p:nvSpPr>
        <p:spPr>
          <a:xfrm flipH="1">
            <a:off x="6228288" y="4227934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주문 처리</a:t>
            </a:r>
          </a:p>
        </p:txBody>
      </p:sp>
      <p:sp>
        <p:nvSpPr>
          <p:cNvPr id="145" name="타원 144"/>
          <p:cNvSpPr/>
          <p:nvPr/>
        </p:nvSpPr>
        <p:spPr>
          <a:xfrm>
            <a:off x="5076056" y="1105075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공지 보기 및 상세</a:t>
            </a:r>
          </a:p>
        </p:txBody>
      </p:sp>
      <p:sp>
        <p:nvSpPr>
          <p:cNvPr id="148" name="타원 147"/>
          <p:cNvSpPr/>
          <p:nvPr/>
        </p:nvSpPr>
        <p:spPr>
          <a:xfrm>
            <a:off x="6228288" y="4660014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환불 처리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="" xmlns:a16="http://schemas.microsoft.com/office/drawing/2014/main" id="{E1E61A05-1E76-4894-AD53-8FD52D52E291}"/>
              </a:ext>
            </a:extLst>
          </p:cNvPr>
          <p:cNvSpPr/>
          <p:nvPr/>
        </p:nvSpPr>
        <p:spPr>
          <a:xfrm>
            <a:off x="6156280" y="645424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관리자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="" xmlns:a16="http://schemas.microsoft.com/office/drawing/2014/main" id="{FB4FD94A-310D-4B62-98DD-28D98E847853}"/>
              </a:ext>
            </a:extLst>
          </p:cNvPr>
          <p:cNvSpPr/>
          <p:nvPr/>
        </p:nvSpPr>
        <p:spPr>
          <a:xfrm>
            <a:off x="6156280" y="1105075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관리자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="" xmlns:a16="http://schemas.microsoft.com/office/drawing/2014/main" id="{8D492518-FC22-4D78-AF24-85EF424DB29B}"/>
              </a:ext>
            </a:extLst>
          </p:cNvPr>
          <p:cNvSpPr/>
          <p:nvPr/>
        </p:nvSpPr>
        <p:spPr>
          <a:xfrm>
            <a:off x="2813700" y="1563574"/>
            <a:ext cx="936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공지 보기 및 상세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="" xmlns:a16="http://schemas.microsoft.com/office/drawing/2014/main" id="{2D6DA044-A516-46D1-8676-97DA9247C35B}"/>
              </a:ext>
            </a:extLst>
          </p:cNvPr>
          <p:cNvCxnSpPr>
            <a:cxnSpLocks/>
            <a:stCxn id="125" idx="2"/>
            <a:endCxn id="161" idx="6"/>
          </p:cNvCxnSpPr>
          <p:nvPr/>
        </p:nvCxnSpPr>
        <p:spPr>
          <a:xfrm flipH="1">
            <a:off x="7164288" y="2519908"/>
            <a:ext cx="1376536" cy="1238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="" xmlns:a16="http://schemas.microsoft.com/office/drawing/2014/main" id="{1FF23B79-8BB4-4771-BB69-67E8E34559BA}"/>
              </a:ext>
            </a:extLst>
          </p:cNvPr>
          <p:cNvCxnSpPr>
            <a:cxnSpLocks/>
            <a:stCxn id="125" idx="2"/>
            <a:endCxn id="162" idx="6"/>
          </p:cNvCxnSpPr>
          <p:nvPr/>
        </p:nvCxnSpPr>
        <p:spPr>
          <a:xfrm flipH="1">
            <a:off x="7164288" y="2519908"/>
            <a:ext cx="1376536" cy="5558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="" xmlns:a16="http://schemas.microsoft.com/office/drawing/2014/main" id="{C073DE14-4B37-4583-88CD-36F5C2B09508}"/>
              </a:ext>
            </a:extLst>
          </p:cNvPr>
          <p:cNvCxnSpPr>
            <a:cxnSpLocks/>
            <a:stCxn id="124" idx="0"/>
            <a:endCxn id="163" idx="6"/>
          </p:cNvCxnSpPr>
          <p:nvPr/>
        </p:nvCxnSpPr>
        <p:spPr>
          <a:xfrm flipH="1">
            <a:off x="7164288" y="2513031"/>
            <a:ext cx="1368152" cy="9948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="" xmlns:a16="http://schemas.microsoft.com/office/drawing/2014/main" id="{D8DF6EAE-8242-4286-9504-26B1D5BABABD}"/>
              </a:ext>
            </a:extLst>
          </p:cNvPr>
          <p:cNvCxnSpPr>
            <a:cxnSpLocks/>
            <a:stCxn id="125" idx="2"/>
            <a:endCxn id="207" idx="2"/>
          </p:cNvCxnSpPr>
          <p:nvPr/>
        </p:nvCxnSpPr>
        <p:spPr>
          <a:xfrm flipH="1">
            <a:off x="7164288" y="2519908"/>
            <a:ext cx="1376536" cy="141997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="" xmlns:a16="http://schemas.microsoft.com/office/drawing/2014/main" id="{4E0F23AE-F935-4D0A-AA5D-25AA5E4C5793}"/>
              </a:ext>
            </a:extLst>
          </p:cNvPr>
          <p:cNvCxnSpPr>
            <a:cxnSpLocks/>
            <a:stCxn id="124" idx="0"/>
            <a:endCxn id="208" idx="2"/>
          </p:cNvCxnSpPr>
          <p:nvPr/>
        </p:nvCxnSpPr>
        <p:spPr>
          <a:xfrm flipH="1">
            <a:off x="7164288" y="2513031"/>
            <a:ext cx="1368152" cy="185890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="" xmlns:a16="http://schemas.microsoft.com/office/drawing/2014/main" id="{289A5543-75B4-479C-BFF9-EA9A7B508ACB}"/>
              </a:ext>
            </a:extLst>
          </p:cNvPr>
          <p:cNvCxnSpPr>
            <a:cxnSpLocks/>
            <a:stCxn id="125" idx="2"/>
            <a:endCxn id="69" idx="6"/>
          </p:cNvCxnSpPr>
          <p:nvPr/>
        </p:nvCxnSpPr>
        <p:spPr>
          <a:xfrm flipH="1" flipV="1">
            <a:off x="4859928" y="1919119"/>
            <a:ext cx="3680896" cy="60078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429A8418-5CA9-4E35-8915-71C33D3686E9}"/>
              </a:ext>
            </a:extLst>
          </p:cNvPr>
          <p:cNvCxnSpPr>
            <a:cxnSpLocks/>
            <a:stCxn id="204" idx="3"/>
            <a:endCxn id="28" idx="2"/>
          </p:cNvCxnSpPr>
          <p:nvPr/>
        </p:nvCxnSpPr>
        <p:spPr>
          <a:xfrm flipV="1">
            <a:off x="655948" y="843542"/>
            <a:ext cx="1035836" cy="15841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="" xmlns:a16="http://schemas.microsoft.com/office/drawing/2014/main" id="{9A51D0F1-9E5E-4487-9AC9-A33263AFC518}"/>
              </a:ext>
            </a:extLst>
          </p:cNvPr>
          <p:cNvCxnSpPr>
            <a:cxnSpLocks/>
            <a:stCxn id="204" idx="3"/>
            <a:endCxn id="67" idx="1"/>
          </p:cNvCxnSpPr>
          <p:nvPr/>
        </p:nvCxnSpPr>
        <p:spPr>
          <a:xfrm flipV="1">
            <a:off x="655948" y="1173735"/>
            <a:ext cx="1172910" cy="125393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="" xmlns:a16="http://schemas.microsoft.com/office/drawing/2014/main" id="{2A1C365A-0079-4B63-8BC3-0D051B55C282}"/>
              </a:ext>
            </a:extLst>
          </p:cNvPr>
          <p:cNvCxnSpPr>
            <a:cxnSpLocks/>
            <a:stCxn id="204" idx="3"/>
            <a:endCxn id="151" idx="4"/>
          </p:cNvCxnSpPr>
          <p:nvPr/>
        </p:nvCxnSpPr>
        <p:spPr>
          <a:xfrm flipV="1">
            <a:off x="655948" y="1851574"/>
            <a:ext cx="1503836" cy="5760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="" xmlns:a16="http://schemas.microsoft.com/office/drawing/2014/main" id="{5D3DD3BE-9FFC-44E6-9180-E7CB993E8F2E}"/>
              </a:ext>
            </a:extLst>
          </p:cNvPr>
          <p:cNvCxnSpPr>
            <a:cxnSpLocks/>
            <a:stCxn id="204" idx="3"/>
            <a:endCxn id="50" idx="2"/>
          </p:cNvCxnSpPr>
          <p:nvPr/>
        </p:nvCxnSpPr>
        <p:spPr>
          <a:xfrm>
            <a:off x="655948" y="2427670"/>
            <a:ext cx="1035836" cy="2880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="" xmlns:a16="http://schemas.microsoft.com/office/drawing/2014/main" id="{550CA8BF-3B04-4FEA-A629-7F6B8396A699}"/>
              </a:ext>
            </a:extLst>
          </p:cNvPr>
          <p:cNvCxnSpPr>
            <a:cxnSpLocks/>
            <a:stCxn id="204" idx="3"/>
            <a:endCxn id="68" idx="1"/>
          </p:cNvCxnSpPr>
          <p:nvPr/>
        </p:nvCxnSpPr>
        <p:spPr>
          <a:xfrm>
            <a:off x="655948" y="2427670"/>
            <a:ext cx="1172910" cy="7111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="" xmlns:a16="http://schemas.microsoft.com/office/drawing/2014/main" id="{69A407FA-781E-4FE3-B90B-F849D6119B3D}"/>
              </a:ext>
            </a:extLst>
          </p:cNvPr>
          <p:cNvCxnSpPr>
            <a:cxnSpLocks/>
            <a:stCxn id="204" idx="3"/>
            <a:endCxn id="31" idx="2"/>
          </p:cNvCxnSpPr>
          <p:nvPr/>
        </p:nvCxnSpPr>
        <p:spPr>
          <a:xfrm>
            <a:off x="655948" y="2427670"/>
            <a:ext cx="1035836" cy="12961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="" xmlns:a16="http://schemas.microsoft.com/office/drawing/2014/main" id="{5DF8B9A3-5577-4F3E-9E7B-FF1035F22551}"/>
              </a:ext>
            </a:extLst>
          </p:cNvPr>
          <p:cNvCxnSpPr>
            <a:cxnSpLocks/>
            <a:stCxn id="204" idx="3"/>
            <a:endCxn id="115" idx="3"/>
          </p:cNvCxnSpPr>
          <p:nvPr/>
        </p:nvCxnSpPr>
        <p:spPr>
          <a:xfrm flipV="1">
            <a:off x="655948" y="1809397"/>
            <a:ext cx="2294826" cy="6182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="" xmlns:a16="http://schemas.microsoft.com/office/drawing/2014/main" id="{EA355814-DC37-4615-B6D7-1E4098BABED5}"/>
              </a:ext>
            </a:extLst>
          </p:cNvPr>
          <p:cNvCxnSpPr>
            <a:cxnSpLocks/>
            <a:stCxn id="204" idx="3"/>
            <a:endCxn id="69" idx="2"/>
          </p:cNvCxnSpPr>
          <p:nvPr/>
        </p:nvCxnSpPr>
        <p:spPr>
          <a:xfrm flipV="1">
            <a:off x="655948" y="1919119"/>
            <a:ext cx="3267980" cy="50855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="" xmlns:a16="http://schemas.microsoft.com/office/drawing/2014/main" id="{292198B8-9288-448F-8793-9423CB838D0A}"/>
              </a:ext>
            </a:extLst>
          </p:cNvPr>
          <p:cNvCxnSpPr>
            <a:cxnSpLocks/>
            <a:stCxn id="87" idx="0"/>
            <a:endCxn id="69" idx="4"/>
          </p:cNvCxnSpPr>
          <p:nvPr/>
        </p:nvCxnSpPr>
        <p:spPr>
          <a:xfrm flipV="1">
            <a:off x="4391928" y="2063119"/>
            <a:ext cx="0" cy="43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697F566E-524F-42A2-B415-45436974E875}"/>
              </a:ext>
            </a:extLst>
          </p:cNvPr>
          <p:cNvSpPr txBox="1"/>
          <p:nvPr/>
        </p:nvSpPr>
        <p:spPr>
          <a:xfrm>
            <a:off x="4356081" y="2211710"/>
            <a:ext cx="1080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&lt;extend&gt;</a:t>
            </a:r>
            <a:endParaRPr lang="ko-KR" altLang="en-US" sz="1050" dirty="0"/>
          </a:p>
        </p:txBody>
      </p:sp>
      <p:cxnSp>
        <p:nvCxnSpPr>
          <p:cNvPr id="215" name="직선 연결선 214">
            <a:extLst>
              <a:ext uri="{FF2B5EF4-FFF2-40B4-BE49-F238E27FC236}">
                <a16:creationId xmlns="" xmlns:a16="http://schemas.microsoft.com/office/drawing/2014/main" id="{0116EB9E-E9E1-4E55-91DD-09860A254453}"/>
              </a:ext>
            </a:extLst>
          </p:cNvPr>
          <p:cNvCxnSpPr>
            <a:cxnSpLocks/>
            <a:stCxn id="204" idx="3"/>
            <a:endCxn id="77" idx="2"/>
          </p:cNvCxnSpPr>
          <p:nvPr/>
        </p:nvCxnSpPr>
        <p:spPr>
          <a:xfrm>
            <a:off x="655948" y="2427670"/>
            <a:ext cx="1035836" cy="177922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="" xmlns:a16="http://schemas.microsoft.com/office/drawing/2014/main" id="{42DB7112-D57C-4C3D-AED4-1AB99883A7A9}"/>
              </a:ext>
            </a:extLst>
          </p:cNvPr>
          <p:cNvCxnSpPr>
            <a:cxnSpLocks/>
            <a:stCxn id="125" idx="2"/>
            <a:endCxn id="148" idx="6"/>
          </p:cNvCxnSpPr>
          <p:nvPr/>
        </p:nvCxnSpPr>
        <p:spPr>
          <a:xfrm flipH="1">
            <a:off x="7164288" y="2519908"/>
            <a:ext cx="1376536" cy="22841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="" xmlns:a16="http://schemas.microsoft.com/office/drawing/2014/main" id="{05F6C5A7-1566-4216-8600-DF2C6AAD4357}"/>
              </a:ext>
            </a:extLst>
          </p:cNvPr>
          <p:cNvCxnSpPr>
            <a:cxnSpLocks/>
            <a:stCxn id="125" idx="0"/>
          </p:cNvCxnSpPr>
          <p:nvPr/>
        </p:nvCxnSpPr>
        <p:spPr>
          <a:xfrm flipH="1" flipV="1">
            <a:off x="7133972" y="771566"/>
            <a:ext cx="1406852" cy="15120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="" xmlns:a16="http://schemas.microsoft.com/office/drawing/2014/main" id="{941CBCC8-FE52-4190-A076-7F0B70473AE2}"/>
              </a:ext>
            </a:extLst>
          </p:cNvPr>
          <p:cNvCxnSpPr>
            <a:cxnSpLocks/>
            <a:stCxn id="125" idx="0"/>
          </p:cNvCxnSpPr>
          <p:nvPr/>
        </p:nvCxnSpPr>
        <p:spPr>
          <a:xfrm flipH="1" flipV="1">
            <a:off x="7133972" y="1288847"/>
            <a:ext cx="1406852" cy="9948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="" xmlns:a16="http://schemas.microsoft.com/office/drawing/2014/main" id="{E9425374-9D18-4407-A69B-0BEE42702943}"/>
              </a:ext>
            </a:extLst>
          </p:cNvPr>
          <p:cNvCxnSpPr>
            <a:cxnSpLocks/>
            <a:stCxn id="125" idx="0"/>
          </p:cNvCxnSpPr>
          <p:nvPr/>
        </p:nvCxnSpPr>
        <p:spPr>
          <a:xfrm flipH="1" flipV="1">
            <a:off x="7092280" y="1775119"/>
            <a:ext cx="1448544" cy="50853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="" xmlns:a16="http://schemas.microsoft.com/office/drawing/2014/main" id="{F8036545-C5BD-4A8C-88AC-6913ADD76ADC}"/>
              </a:ext>
            </a:extLst>
          </p:cNvPr>
          <p:cNvCxnSpPr>
            <a:cxnSpLocks/>
            <a:stCxn id="124" idx="0"/>
          </p:cNvCxnSpPr>
          <p:nvPr/>
        </p:nvCxnSpPr>
        <p:spPr>
          <a:xfrm flipH="1" flipV="1">
            <a:off x="5760289" y="1851574"/>
            <a:ext cx="2772151" cy="66145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="" xmlns:a16="http://schemas.microsoft.com/office/drawing/2014/main" id="{3F0F080C-7D18-45BA-A87B-9983FA96CB0D}"/>
              </a:ext>
            </a:extLst>
          </p:cNvPr>
          <p:cNvCxnSpPr>
            <a:cxnSpLocks/>
            <a:stCxn id="125" idx="2"/>
          </p:cNvCxnSpPr>
          <p:nvPr/>
        </p:nvCxnSpPr>
        <p:spPr>
          <a:xfrm flipH="1" flipV="1">
            <a:off x="6018998" y="1347614"/>
            <a:ext cx="2521826" cy="11722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7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20538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순차 다이어그램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en-US" altLang="ko-KR" sz="1400" dirty="0">
                <a:solidFill>
                  <a:srgbClr val="808000"/>
                </a:solidFill>
              </a:rPr>
              <a:t>Sequence Diagram</a:t>
            </a:r>
            <a:r>
              <a:rPr lang="en-US" altLang="ko-KR" sz="1700" dirty="0">
                <a:solidFill>
                  <a:srgbClr val="808000"/>
                </a:solidFill>
              </a:rPr>
              <a:t> 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631664" y="-397602"/>
            <a:ext cx="1740536" cy="76113"/>
            <a:chOff x="3707904" y="2927275"/>
            <a:chExt cx="1567424" cy="76113"/>
          </a:xfrm>
        </p:grpSpPr>
        <p:cxnSp>
          <p:nvCxnSpPr>
            <p:cNvPr id="128" name="직선 화살표 연결선 127"/>
            <p:cNvCxnSpPr/>
            <p:nvPr/>
          </p:nvCxnSpPr>
          <p:spPr>
            <a:xfrm>
              <a:off x="3727328" y="2927275"/>
              <a:ext cx="154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H="1">
              <a:off x="3707904" y="3003388"/>
              <a:ext cx="154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직사각형 130"/>
          <p:cNvSpPr/>
          <p:nvPr/>
        </p:nvSpPr>
        <p:spPr>
          <a:xfrm>
            <a:off x="3987764" y="-403901"/>
            <a:ext cx="288032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1254494" y="1521711"/>
            <a:ext cx="100594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539552" y="735545"/>
            <a:ext cx="1065718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/>
              <a:t>이용자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924986" y="735545"/>
            <a:ext cx="1065718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가입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310420" y="735545"/>
            <a:ext cx="1065718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아웃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695854" y="735545"/>
            <a:ext cx="1065718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상품목록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7394714" y="735545"/>
            <a:ext cx="1065718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게시판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6081288" y="735545"/>
            <a:ext cx="1065718" cy="37804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상품주문</a:t>
            </a:r>
          </a:p>
        </p:txBody>
      </p:sp>
      <p:cxnSp>
        <p:nvCxnSpPr>
          <p:cNvPr id="99" name="직선 연결선 98"/>
          <p:cNvCxnSpPr>
            <a:stCxn id="93" idx="2"/>
          </p:cNvCxnSpPr>
          <p:nvPr/>
        </p:nvCxnSpPr>
        <p:spPr>
          <a:xfrm>
            <a:off x="2457845" y="1113588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843279" y="1113588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5228713" y="1113588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072411" y="1113588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614147" y="1113588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7999581" y="1113588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827584" y="1383617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1298534" y="1437623"/>
            <a:ext cx="9461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244701" y="1383617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965839" y="117340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회원정보입력</a:t>
            </a:r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1269822" y="1953524"/>
            <a:ext cx="236031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65839" y="1491629"/>
            <a:ext cx="1625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2. </a:t>
            </a:r>
            <a:r>
              <a:rPr lang="ko-KR" altLang="en-US" sz="1000" dirty="0"/>
              <a:t>회원정보확인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827584" y="1905675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114" name="직선 화살표 연결선 113"/>
          <p:cNvCxnSpPr/>
          <p:nvPr/>
        </p:nvCxnSpPr>
        <p:spPr>
          <a:xfrm flipH="1">
            <a:off x="1241069" y="2011634"/>
            <a:ext cx="238906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3630135" y="1905675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2267744" y="1749464"/>
            <a:ext cx="1056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3. </a:t>
            </a:r>
            <a:r>
              <a:rPr lang="ko-KR" altLang="en-US" sz="1000" dirty="0"/>
              <a:t>로그인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267744" y="2037496"/>
            <a:ext cx="2005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4. </a:t>
            </a:r>
            <a:r>
              <a:rPr lang="ko-KR" altLang="en-US" sz="1000" dirty="0"/>
              <a:t>회원정보확인승인</a:t>
            </a:r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1285969" y="2649795"/>
            <a:ext cx="3729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827584" y="2601947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1257222" y="2725908"/>
            <a:ext cx="37296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15569" y="2601947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2670993" y="2427734"/>
            <a:ext cx="131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5. </a:t>
            </a:r>
            <a:r>
              <a:rPr lang="ko-KR" altLang="en-US" sz="1000" dirty="0"/>
              <a:t>상품검색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70989" y="2745963"/>
            <a:ext cx="1625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6. </a:t>
            </a:r>
            <a:r>
              <a:rPr lang="ko-KR" altLang="en-US" sz="1000" dirty="0"/>
              <a:t>상품정보확인</a:t>
            </a:r>
          </a:p>
        </p:txBody>
      </p:sp>
      <p:cxnSp>
        <p:nvCxnSpPr>
          <p:cNvPr id="124" name="직선 화살표 연결선 123"/>
          <p:cNvCxnSpPr/>
          <p:nvPr/>
        </p:nvCxnSpPr>
        <p:spPr>
          <a:xfrm>
            <a:off x="1298534" y="3435846"/>
            <a:ext cx="51274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827584" y="3363838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126" name="직선 화살표 연결선 125"/>
          <p:cNvCxnSpPr/>
          <p:nvPr/>
        </p:nvCxnSpPr>
        <p:spPr>
          <a:xfrm flipH="1">
            <a:off x="1285555" y="3487800"/>
            <a:ext cx="535887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6401003" y="3363838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343829" y="3189625"/>
            <a:ext cx="1948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7. </a:t>
            </a:r>
            <a:r>
              <a:rPr lang="ko-KR" altLang="en-US" sz="1000" dirty="0"/>
              <a:t>상품 주문서 작성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47864" y="3477657"/>
            <a:ext cx="15022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8. </a:t>
            </a:r>
            <a:r>
              <a:rPr lang="ko-KR" altLang="en-US" sz="1000" dirty="0"/>
              <a:t>주문서 확인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827584" y="4155925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148" name="직선 화살표 연결선 147"/>
          <p:cNvCxnSpPr/>
          <p:nvPr/>
        </p:nvCxnSpPr>
        <p:spPr>
          <a:xfrm>
            <a:off x="1285969" y="4245935"/>
            <a:ext cx="67136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H="1">
            <a:off x="1257222" y="4279887"/>
            <a:ext cx="674235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786437" y="4137923"/>
            <a:ext cx="426287" cy="16201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4333532" y="3981712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9. </a:t>
            </a:r>
            <a:r>
              <a:rPr lang="ko-KR" altLang="en-US" sz="1000" dirty="0"/>
              <a:t>글 작성 </a:t>
            </a:r>
            <a:r>
              <a:rPr lang="en-US" altLang="ko-KR" sz="1000" dirty="0"/>
              <a:t>/  </a:t>
            </a:r>
            <a:r>
              <a:rPr lang="ko-KR" altLang="en-US" sz="1000" dirty="0"/>
              <a:t>조회 </a:t>
            </a:r>
            <a:r>
              <a:rPr lang="en-US" altLang="ko-KR" sz="1000" dirty="0"/>
              <a:t>/ </a:t>
            </a:r>
            <a:r>
              <a:rPr lang="ko-KR" altLang="en-US" sz="1000" dirty="0"/>
              <a:t>삭제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333532" y="4341752"/>
            <a:ext cx="1606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10. </a:t>
            </a:r>
            <a:r>
              <a:rPr lang="ko-KR" altLang="en-US" sz="1000" dirty="0"/>
              <a:t>게시판 확인</a:t>
            </a:r>
          </a:p>
        </p:txBody>
      </p:sp>
      <p:cxnSp>
        <p:nvCxnSpPr>
          <p:cNvPr id="154" name="구부러진 연결선 153"/>
          <p:cNvCxnSpPr>
            <a:stCxn id="109" idx="0"/>
            <a:endCxn id="156" idx="3"/>
          </p:cNvCxnSpPr>
          <p:nvPr/>
        </p:nvCxnSpPr>
        <p:spPr>
          <a:xfrm rot="16200000" flipH="1">
            <a:off x="2630484" y="1210977"/>
            <a:ext cx="81009" cy="426287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2430823" y="1131589"/>
            <a:ext cx="151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1.1 id</a:t>
            </a:r>
            <a:r>
              <a:rPr lang="ko-KR" altLang="en-US" sz="1000" dirty="0"/>
              <a:t>중복체크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2457845" y="1407541"/>
            <a:ext cx="426287" cy="114170"/>
          </a:xfrm>
          <a:prstGeom prst="rect">
            <a:avLst/>
          </a:prstGeom>
          <a:solidFill>
            <a:schemeClr val="bg1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980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lvl="0"/>
            <a:r>
              <a:rPr lang="ko-KR" altLang="en-US" sz="1700" b="1" dirty="0">
                <a:solidFill>
                  <a:prstClr val="black"/>
                </a:solidFill>
              </a:rPr>
              <a:t>순차 다이어그램</a:t>
            </a:r>
            <a:r>
              <a:rPr lang="en-US" altLang="ko-KR" sz="1700" b="1" dirty="0">
                <a:solidFill>
                  <a:prstClr val="black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en-US" altLang="ko-KR" sz="1400" dirty="0">
                <a:solidFill>
                  <a:srgbClr val="808000"/>
                </a:solidFill>
              </a:rPr>
              <a:t>Sequence Diagram</a:t>
            </a:r>
            <a:r>
              <a:rPr lang="en-US" altLang="ko-KR" sz="1700" dirty="0">
                <a:solidFill>
                  <a:srgbClr val="808000"/>
                </a:solidFill>
              </a:rPr>
              <a:t> 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855066" y="1484384"/>
            <a:ext cx="98952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1520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관리자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5656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아웃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843808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주문관리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211960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게시판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04248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508104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상품관리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1907704" y="1039566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275856" y="1039566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644008" y="1039566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55576" y="1039566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012160" y="1039566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08304" y="1039566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39552" y="1333874"/>
            <a:ext cx="335597" cy="21835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857743" y="1426913"/>
            <a:ext cx="9895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763688" y="1333874"/>
            <a:ext cx="359867" cy="1765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89312" y="1223000"/>
            <a:ext cx="891642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로그인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68001" y="2054914"/>
            <a:ext cx="23388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1320" y="1451597"/>
            <a:ext cx="1212088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2. </a:t>
            </a:r>
            <a:r>
              <a:rPr lang="ko-KR" altLang="en-US" sz="1000" dirty="0"/>
              <a:t>관리자승인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843733" y="1980960"/>
            <a:ext cx="233887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131840" y="1923678"/>
            <a:ext cx="359867" cy="1765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052588" y="1745513"/>
            <a:ext cx="1268166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3. </a:t>
            </a:r>
            <a:r>
              <a:rPr lang="ko-KR" altLang="en-US" sz="1000" dirty="0"/>
              <a:t>주문서 확인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9071" y="2059442"/>
            <a:ext cx="2332690" cy="246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4. </a:t>
            </a:r>
            <a:r>
              <a:rPr lang="ko-KR" altLang="en-US" sz="1000" dirty="0"/>
              <a:t>주문서 목록 확인 </a:t>
            </a:r>
            <a:r>
              <a:rPr lang="en-US" altLang="ko-KR" sz="1000" dirty="0"/>
              <a:t>/ </a:t>
            </a:r>
            <a:r>
              <a:rPr lang="ko-KR" altLang="en-US" sz="1000" dirty="0"/>
              <a:t>처리</a:t>
            </a:r>
            <a:r>
              <a:rPr lang="en-US" altLang="ko-KR" sz="1000" dirty="0"/>
              <a:t>(</a:t>
            </a:r>
            <a:r>
              <a:rPr lang="ko-KR" altLang="en-US" sz="1000" dirty="0"/>
              <a:t>주문</a:t>
            </a:r>
            <a:r>
              <a:rPr lang="en-US" altLang="ko-KR" sz="1000" dirty="0"/>
              <a:t>,</a:t>
            </a:r>
            <a:r>
              <a:rPr lang="ko-KR" altLang="en-US" sz="1000" dirty="0"/>
              <a:t>환불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913390" y="2608502"/>
            <a:ext cx="36432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889122" y="2673501"/>
            <a:ext cx="364324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427984" y="2539181"/>
            <a:ext cx="359867" cy="1765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421087" y="2355726"/>
            <a:ext cx="2918466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5. </a:t>
            </a:r>
            <a:r>
              <a:rPr lang="ko-KR" altLang="en-US" sz="1000" dirty="0"/>
              <a:t>공지사항 작성</a:t>
            </a:r>
            <a:r>
              <a:rPr lang="en-US" altLang="ko-KR" sz="1000" dirty="0"/>
              <a:t> / </a:t>
            </a:r>
            <a:r>
              <a:rPr lang="ko-KR" altLang="en-US" sz="1000" dirty="0"/>
              <a:t>수정 </a:t>
            </a:r>
            <a:r>
              <a:rPr lang="en-US" altLang="ko-KR" sz="1000" dirty="0"/>
              <a:t>/ </a:t>
            </a:r>
            <a:r>
              <a:rPr lang="ko-KR" altLang="en-US" sz="1000" dirty="0"/>
              <a:t>조회 </a:t>
            </a:r>
            <a:r>
              <a:rPr lang="en-US" altLang="ko-KR" sz="1000" dirty="0"/>
              <a:t>/ </a:t>
            </a:r>
            <a:r>
              <a:rPr lang="ko-KR" altLang="en-US" sz="1000" dirty="0"/>
              <a:t>삭제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15507" y="2666775"/>
            <a:ext cx="1804914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6. </a:t>
            </a:r>
            <a:r>
              <a:rPr lang="ko-KR" altLang="en-US" sz="1000" dirty="0"/>
              <a:t>공지사항 목록 확인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881377" y="3188881"/>
            <a:ext cx="499259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857109" y="3271837"/>
            <a:ext cx="499259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5796136" y="3147814"/>
            <a:ext cx="359867" cy="1765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905555" y="3727151"/>
            <a:ext cx="63419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881287" y="3810107"/>
            <a:ext cx="634194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164461" y="3691309"/>
            <a:ext cx="359867" cy="1765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506011" y="3507854"/>
            <a:ext cx="1965137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9. </a:t>
            </a:r>
            <a:r>
              <a:rPr lang="ko-KR" altLang="en-US" sz="1000" dirty="0"/>
              <a:t>최신등록 순으로 조회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91880" y="3781341"/>
            <a:ext cx="1572591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10. </a:t>
            </a:r>
            <a:r>
              <a:rPr lang="ko-KR" altLang="en-US" sz="1000" dirty="0"/>
              <a:t>회원 목록 확인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83768" y="3003798"/>
            <a:ext cx="2101328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7. </a:t>
            </a:r>
            <a:r>
              <a:rPr lang="ko-KR" altLang="en-US" sz="1000" dirty="0"/>
              <a:t>상품 등록 </a:t>
            </a:r>
            <a:r>
              <a:rPr lang="en-US" altLang="ko-KR" sz="1000" dirty="0"/>
              <a:t>/ </a:t>
            </a:r>
            <a:r>
              <a:rPr lang="ko-KR" altLang="en-US" sz="1000" dirty="0"/>
              <a:t>수정</a:t>
            </a:r>
            <a:r>
              <a:rPr lang="en-US" altLang="ko-KR" sz="1000" dirty="0"/>
              <a:t> / </a:t>
            </a:r>
            <a:r>
              <a:rPr lang="ko-KR" altLang="en-US" sz="1000" dirty="0"/>
              <a:t>삭제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20684" y="3271432"/>
            <a:ext cx="1484468" cy="26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8. </a:t>
            </a:r>
            <a:r>
              <a:rPr lang="ko-KR" altLang="en-US" sz="1000" dirty="0"/>
              <a:t>상품 목록 확인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39552" y="1921344"/>
            <a:ext cx="335597" cy="21835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6" name="직사각형 65"/>
          <p:cNvSpPr/>
          <p:nvPr/>
        </p:nvSpPr>
        <p:spPr>
          <a:xfrm>
            <a:off x="539552" y="2499742"/>
            <a:ext cx="335597" cy="21835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7" name="직사각형 66"/>
          <p:cNvSpPr/>
          <p:nvPr/>
        </p:nvSpPr>
        <p:spPr>
          <a:xfrm>
            <a:off x="539552" y="3075806"/>
            <a:ext cx="335597" cy="21835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8" name="직사각형 67"/>
          <p:cNvSpPr/>
          <p:nvPr/>
        </p:nvSpPr>
        <p:spPr>
          <a:xfrm>
            <a:off x="539552" y="3649536"/>
            <a:ext cx="335597" cy="21835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85DF4FC-F1FE-4A79-855A-7BECF02C26A2}"/>
              </a:ext>
            </a:extLst>
          </p:cNvPr>
          <p:cNvSpPr/>
          <p:nvPr/>
        </p:nvSpPr>
        <p:spPr>
          <a:xfrm>
            <a:off x="8136829" y="627534"/>
            <a:ext cx="899667" cy="41203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리뷰관리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4A1DFF4C-3C97-4A32-BDC6-6E4A404C70CA}"/>
              </a:ext>
            </a:extLst>
          </p:cNvPr>
          <p:cNvCxnSpPr>
            <a:cxnSpLocks/>
          </p:cNvCxnSpPr>
          <p:nvPr/>
        </p:nvCxnSpPr>
        <p:spPr>
          <a:xfrm>
            <a:off x="827584" y="4447231"/>
            <a:ext cx="77768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="" xmlns:a16="http://schemas.microsoft.com/office/drawing/2014/main" id="{349C5E51-90C2-4A68-9DED-30B287E3453E}"/>
              </a:ext>
            </a:extLst>
          </p:cNvPr>
          <p:cNvCxnSpPr>
            <a:cxnSpLocks/>
          </p:cNvCxnSpPr>
          <p:nvPr/>
        </p:nvCxnSpPr>
        <p:spPr>
          <a:xfrm flipH="1">
            <a:off x="755576" y="4530187"/>
            <a:ext cx="784887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405F23A5-E28D-4E15-8DA3-810945D63714}"/>
              </a:ext>
            </a:extLst>
          </p:cNvPr>
          <p:cNvSpPr txBox="1"/>
          <p:nvPr/>
        </p:nvSpPr>
        <p:spPr>
          <a:xfrm>
            <a:off x="4449116" y="4227934"/>
            <a:ext cx="2355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11. </a:t>
            </a:r>
            <a:r>
              <a:rPr lang="ko-KR" altLang="en-US" sz="1000" dirty="0"/>
              <a:t>리뷰 확인 </a:t>
            </a:r>
            <a:r>
              <a:rPr lang="en-US" altLang="ko-KR" sz="1000" dirty="0"/>
              <a:t>/ </a:t>
            </a:r>
            <a:r>
              <a:rPr lang="ko-KR" altLang="en-US" sz="1000" dirty="0"/>
              <a:t>리뷰 답글 작성 </a:t>
            </a:r>
            <a:r>
              <a:rPr lang="en-US" altLang="ko-KR" sz="1000" dirty="0"/>
              <a:t>/ </a:t>
            </a:r>
            <a:r>
              <a:rPr lang="ko-KR" altLang="en-US" sz="1000" dirty="0"/>
              <a:t>삭제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458CFE-C1C0-4B75-9914-7E45F91A5B60}"/>
              </a:ext>
            </a:extLst>
          </p:cNvPr>
          <p:cNvSpPr txBox="1"/>
          <p:nvPr/>
        </p:nvSpPr>
        <p:spPr>
          <a:xfrm>
            <a:off x="4434985" y="4501421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12. </a:t>
            </a:r>
            <a:r>
              <a:rPr lang="ko-KR" altLang="en-US" sz="1000" dirty="0"/>
              <a:t>회원 리뷰 목록 확인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7ACCEEA4-2A16-45C9-B34C-90E7BF720E6B}"/>
              </a:ext>
            </a:extLst>
          </p:cNvPr>
          <p:cNvCxnSpPr/>
          <p:nvPr/>
        </p:nvCxnSpPr>
        <p:spPr>
          <a:xfrm>
            <a:off x="8604448" y="987574"/>
            <a:ext cx="0" cy="353130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909CCA45-3BB3-4EB0-A9A3-090E837D326F}"/>
              </a:ext>
            </a:extLst>
          </p:cNvPr>
          <p:cNvSpPr/>
          <p:nvPr/>
        </p:nvSpPr>
        <p:spPr>
          <a:xfrm>
            <a:off x="539552" y="4369616"/>
            <a:ext cx="335597" cy="218358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4198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기능정의서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815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159707"/>
              </p:ext>
            </p:extLst>
          </p:nvPr>
        </p:nvGraphicFramePr>
        <p:xfrm>
          <a:off x="179509" y="555527"/>
          <a:ext cx="4104459" cy="4347985"/>
        </p:xfrm>
        <a:graphic>
          <a:graphicData uri="http://schemas.openxmlformats.org/drawingml/2006/table">
            <a:tbl>
              <a:tblPr/>
              <a:tblGrid>
                <a:gridCol w="7578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78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78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309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47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행위자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행위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47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비회원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상품관련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리스트 조회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공지사항 리스트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회원관련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사용자 회원 가입하기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44391"/>
                  </a:ext>
                </a:extLst>
              </a:tr>
              <a:tr h="244761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회원관련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사용자 회원 로그인하기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사용자 회원 로그아웃하기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8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7792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상품관련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상품 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상품주문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배송지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주소 및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연락처 입력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7792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 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5976158"/>
                  </a:ext>
                </a:extLst>
              </a:tr>
              <a:tr h="338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7792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</a:t>
                      </a: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주문서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488820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마이페이지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정보보기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내 회원정보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정보수정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내 회원정보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리뷰관련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상품별 리뷰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943084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원글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쓰기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4360326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글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972170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공지사항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공지사항 리스트 조회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4476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공지사항 상세 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6804248" y="4890194"/>
            <a:ext cx="2133600" cy="273844"/>
          </a:xfrm>
        </p:spPr>
        <p:txBody>
          <a:bodyPr/>
          <a:lstStyle/>
          <a:p>
            <a:fld id="{7C6E2CD7-13AF-4F0C-8FC4-7A6521B790C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8617"/>
              </p:ext>
            </p:extLst>
          </p:nvPr>
        </p:nvGraphicFramePr>
        <p:xfrm>
          <a:off x="4427984" y="555525"/>
          <a:ext cx="4572003" cy="4347982"/>
        </p:xfrm>
        <a:graphic>
          <a:graphicData uri="http://schemas.openxmlformats.org/drawingml/2006/table">
            <a:tbl>
              <a:tblPr/>
              <a:tblGrid>
                <a:gridCol w="8449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4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50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318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51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행위자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행위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5161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관리자 로그인 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관리자 로그아웃 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상품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선택 상품 정보 수정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3215421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있는 특정 상품삭제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5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상품 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모아 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주문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5542528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환불처리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환불 처리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 리스트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35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및 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List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상세보기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답글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답글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45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6494912"/>
                  </a:ext>
                </a:extLst>
              </a:tr>
              <a:tr h="36774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7792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779252" rtl="0" eaLnBrk="1" fontAlgn="ctr" latinLnBrk="1" hangingPunct="1"/>
                      <a:r>
                        <a:rPr lang="ko-KR" altLang="en-US" sz="800" b="1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공지사항관리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779252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공지사항 리스트 확인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보기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36774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7792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779252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공지사항 글 작성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5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>
                <a:solidFill>
                  <a:schemeClr val="tx1"/>
                </a:solidFill>
              </a:rPr>
              <a:t>DB</a:t>
            </a:r>
            <a:r>
              <a:rPr lang="ko-KR" altLang="en-US" sz="1700" b="1" dirty="0">
                <a:solidFill>
                  <a:schemeClr val="tx1"/>
                </a:solidFill>
              </a:rPr>
              <a:t>설계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="" xmlns:a16="http://schemas.microsoft.com/office/drawing/2014/main" id="{A931AB29-7779-4B1C-BA07-4B56261A4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04057"/>
            <a:ext cx="8928992" cy="4537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>
                <a:solidFill>
                  <a:schemeClr val="tx1"/>
                </a:solidFill>
              </a:rPr>
              <a:t>Project Source Explorer </a:t>
            </a:r>
            <a:r>
              <a:rPr lang="en-US" altLang="ko-KR" sz="1700" dirty="0">
                <a:solidFill>
                  <a:srgbClr val="808000"/>
                </a:solidFill>
              </a:rPr>
              <a:t>|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1026" name="Picture 2" descr="C:\Users\TJ\Desktop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9" y="555526"/>
            <a:ext cx="2812173" cy="42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J\Desktop\캡처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4534" y="558039"/>
            <a:ext cx="2827626" cy="426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캡처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56176" y="555526"/>
            <a:ext cx="2844130" cy="42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27"/>
          <p:cNvGrpSpPr/>
          <p:nvPr/>
        </p:nvGrpSpPr>
        <p:grpSpPr>
          <a:xfrm>
            <a:off x="1274862" y="1707654"/>
            <a:ext cx="6594277" cy="1071570"/>
            <a:chOff x="1381100" y="1551606"/>
            <a:chExt cx="7143800" cy="1428760"/>
          </a:xfrm>
        </p:grpSpPr>
        <p:sp>
          <p:nvSpPr>
            <p:cNvPr id="13" name="직사각형 12"/>
            <p:cNvSpPr/>
            <p:nvPr/>
          </p:nvSpPr>
          <p:spPr>
            <a:xfrm>
              <a:off x="1381100" y="1551606"/>
              <a:ext cx="7143800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UI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시연 및 기능</a:t>
              </a:r>
              <a:endParaRPr lang="en-US" altLang="ko-KR" sz="24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066905" y="2695570"/>
              <a:ext cx="5786478" cy="1588"/>
            </a:xfrm>
            <a:prstGeom prst="line">
              <a:avLst/>
            </a:prstGeom>
            <a:ln>
              <a:solidFill>
                <a:srgbClr val="8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3" name="직사각형 22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3933844" y="2687072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한컴 윤체 L" pitchFamily="18" charset="-127"/>
                <a:ea typeface="한컴 윤체 L" pitchFamily="18" charset="-127"/>
              </a:rPr>
              <a:t>User </a:t>
            </a:r>
            <a:r>
              <a:rPr lang="ko-KR" altLang="en-US" sz="1400" dirty="0" smtClean="0">
                <a:solidFill>
                  <a:schemeClr val="accent3">
                    <a:lumMod val="75000"/>
                  </a:schemeClr>
                </a:solidFill>
                <a:latin typeface="한컴 윤체 L" pitchFamily="18" charset="-127"/>
                <a:ea typeface="한컴 윤체 L" pitchFamily="18" charset="-127"/>
              </a:rPr>
              <a:t>기능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한컴 윤체 L" pitchFamily="18" charset="-127"/>
                <a:ea typeface="한컴 윤체 L" pitchFamily="18" charset="-127"/>
              </a:rPr>
              <a:t>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메인 페이지  </a:t>
            </a:r>
            <a:r>
              <a:rPr lang="en-US" altLang="ko-KR" sz="1700" dirty="0" smtClean="0">
                <a:solidFill>
                  <a:srgbClr val="808000"/>
                </a:solidFill>
              </a:rPr>
              <a:t>|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050" name="Picture 2" descr="C:\Users\TJ\Desktop\메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20995"/>
            <a:ext cx="640871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88224" y="1110099"/>
            <a:ext cx="25922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메인 </a:t>
            </a:r>
            <a:r>
              <a:rPr lang="ko-KR" altLang="en-US" sz="2000" dirty="0">
                <a:latin typeface="한컴 윤체 L" pitchFamily="18" charset="-127"/>
                <a:ea typeface="한컴 윤체 L" pitchFamily="18" charset="-127"/>
              </a:rPr>
              <a:t>페이지 </a:t>
            </a: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로그인 전 헤더와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로그인 후 헤더가 다름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로고 및 홈 화면으로 이동 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메뉴 카테고리에 따라 상품 리스트로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     이동하기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buAutoNum type="arabicPeriod" startAt="4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앵무새 자랑 게시판 이동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(user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들 간의 앵무새 자랑 자유 게시판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)</a:t>
            </a:r>
          </a:p>
          <a:p>
            <a:pPr marL="228600" indent="-228600">
              <a:buAutoNum type="arabicPeriod" startAt="4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About </a:t>
            </a:r>
            <a:r>
              <a:rPr lang="ko-KR" altLang="en-US" sz="1000" dirty="0" err="1">
                <a:latin typeface="한컴 윤체 L" pitchFamily="18" charset="-127"/>
                <a:ea typeface="한컴 윤체 L" pitchFamily="18" charset="-127"/>
              </a:rPr>
              <a:t>앵무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 게시판 이동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(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다양한 앵무새들의 정보를 위한 게시판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)	</a:t>
            </a:r>
          </a:p>
          <a:p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청년새장의 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SNS(</a:t>
            </a:r>
            <a:r>
              <a:rPr lang="ko-KR" altLang="en-US" sz="1000" dirty="0" err="1">
                <a:latin typeface="한컴 윤체 L" pitchFamily="18" charset="-127"/>
                <a:ea typeface="한컴 윤체 L" pitchFamily="18" charset="-127"/>
              </a:rPr>
              <a:t>인스타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)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로 이동하기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44008" y="520995"/>
            <a:ext cx="1512168" cy="26299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27984" y="267494"/>
            <a:ext cx="216024" cy="25350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3528" y="1580204"/>
            <a:ext cx="848479" cy="28292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9512" y="1313083"/>
            <a:ext cx="216024" cy="25350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800" y="737019"/>
            <a:ext cx="1512168" cy="5040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555776" y="555526"/>
            <a:ext cx="216024" cy="25350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948536" y="3493114"/>
            <a:ext cx="423664" cy="15269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796136" y="3182345"/>
            <a:ext cx="216024" cy="25350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차례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05911"/>
              </p:ext>
            </p:extLst>
          </p:nvPr>
        </p:nvGraphicFramePr>
        <p:xfrm>
          <a:off x="1747385" y="597510"/>
          <a:ext cx="5649231" cy="11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9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pc="-150" dirty="0">
                          <a:solidFill>
                            <a:schemeClr val="tx1"/>
                          </a:solidFill>
                        </a:rPr>
                        <a:t>계획</a:t>
                      </a:r>
                      <a:endParaRPr lang="ko-KR" altLang="en-US" sz="1200" b="1" spc="-150" dirty="0">
                        <a:solidFill>
                          <a:srgbClr val="669900"/>
                        </a:solidFill>
                      </a:endParaRPr>
                    </a:p>
                  </a:txBody>
                  <a:tcPr marL="84406" marR="84406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340328" lvl="3" indent="-1714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주제 및 목적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vl="3" latinLnBrk="1">
                        <a:buFont typeface="Wingdings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개발 환경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 리소스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vl="3" latinLnBrk="1">
                        <a:buFont typeface="Wingdings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작업 분할 구조도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(WBS)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작업일정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59662"/>
              </p:ext>
            </p:extLst>
          </p:nvPr>
        </p:nvGraphicFramePr>
        <p:xfrm>
          <a:off x="1747385" y="1831923"/>
          <a:ext cx="5649231" cy="197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9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1000">
                <a:tc>
                  <a:txBody>
                    <a:bodyPr/>
                    <a:lstStyle/>
                    <a:p>
                      <a:pPr marL="0" lvl="0" algn="l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 및 설계 </a:t>
                      </a:r>
                    </a:p>
                  </a:txBody>
                  <a:tcPr marL="84406" marR="84406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168878" lvl="3" algn="l" defTabSz="779252" rtl="0" eaLnBrk="1" latinLnBrk="1" hangingPunct="1">
                        <a:buFont typeface="Wingdings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요구 사항 분석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168878" lvl="3" algn="l" defTabSz="779252" rtl="0" eaLnBrk="1" latinLnBrk="1" hangingPunct="1">
                        <a:buFont typeface="Wingdings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유스케이스 다이어그램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168878" lvl="3" algn="l" defTabSz="779252" rtl="0" eaLnBrk="1" latinLnBrk="1" hangingPunct="1">
                        <a:buFont typeface="Wingdings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시퀀스 다이어그램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168878" lvl="3" algn="l" defTabSz="779252" rtl="0" eaLnBrk="1" latinLnBrk="1" hangingPunct="1">
                        <a:buFont typeface="Wingdings" pitchFamily="2" charset="2"/>
                        <a:buChar char="ü"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기능 정의서 및 설계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168878" lvl="3" algn="l" defTabSz="779252" rtl="0" eaLnBrk="1" latinLnBrk="1" hangingPunct="1">
                        <a:buFont typeface="Wingdings" pitchFamily="2" charset="2"/>
                        <a:buChar char="ü"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DB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(ERD)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168878" lvl="3" algn="l" defTabSz="779252" rtl="0" eaLnBrk="1" latinLnBrk="1" hangingPunct="1">
                        <a:buFont typeface="Wingdings" pitchFamily="2" charset="2"/>
                        <a:buChar char="ü"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Project Source Explorer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6642"/>
              </p:ext>
            </p:extLst>
          </p:nvPr>
        </p:nvGraphicFramePr>
        <p:xfrm>
          <a:off x="1747385" y="3867906"/>
          <a:ext cx="5649231" cy="8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9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5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pc="-150" dirty="0">
                          <a:solidFill>
                            <a:schemeClr val="tx1"/>
                          </a:solidFill>
                        </a:rPr>
                        <a:t>구현 및 테스트 </a:t>
                      </a:r>
                      <a:endParaRPr lang="ko-KR" altLang="en-US" sz="1200" b="1" spc="-150" dirty="0">
                        <a:solidFill>
                          <a:srgbClr val="669900"/>
                        </a:solidFill>
                      </a:endParaRPr>
                    </a:p>
                  </a:txBody>
                  <a:tcPr marL="84406" marR="84406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vl="3" latinLnBrk="1">
                        <a:buFont typeface="Wingdings" pitchFamily="2" charset="2"/>
                        <a:buChar char="ü"/>
                      </a:pPr>
                      <a:r>
                        <a:rPr lang="en-US" altLang="ko-KR" sz="900" b="1" spc="-15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시연 및 핵심 기능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8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lvl="3" latinLnBrk="1">
                        <a:buFont typeface="Wingdings" pitchFamily="2" charset="2"/>
                        <a:buChar char="ü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추후 개발 계획</a:t>
                      </a:r>
                    </a:p>
                  </a:txBody>
                  <a:tcPr marL="84406" marR="84406" marT="34290" marB="3429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회원가입</a:t>
            </a:r>
            <a:r>
              <a:rPr lang="en-US" altLang="ko-KR" sz="17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로그인 화면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user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44208" y="741347"/>
            <a:ext cx="25922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회원가입 </a:t>
            </a:r>
            <a:r>
              <a:rPr lang="en-US" altLang="ko-KR" sz="2000" dirty="0">
                <a:latin typeface="한컴 윤체 L" pitchFamily="18" charset="-127"/>
                <a:ea typeface="한컴 윤체 L" pitchFamily="18" charset="-127"/>
              </a:rPr>
              <a:t>/ </a:t>
            </a:r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로그인</a:t>
            </a: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algn="ctr"/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Ajax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를 이용하여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아이디 중복 체크와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비밀번호 일치 여부를 확인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(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두 가지 사항을 </a:t>
            </a:r>
            <a:r>
              <a:rPr lang="ko-KR" altLang="en-US" sz="1000" dirty="0" err="1">
                <a:latin typeface="한컴 윤체 L" pitchFamily="18" charset="-127"/>
                <a:ea typeface="한컴 윤체 L" pitchFamily="18" charset="-127"/>
              </a:rPr>
              <a:t>만족시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회원가입 성공 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)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 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en-US" altLang="ko-KR" sz="1000" dirty="0" err="1">
                <a:latin typeface="한컴 윤체 L" pitchFamily="18" charset="-127"/>
                <a:ea typeface="한컴 윤체 L" pitchFamily="18" charset="-127"/>
              </a:rPr>
              <a:t>Jquery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err="1">
                <a:latin typeface="한컴 윤체 L" pitchFamily="18" charset="-127"/>
                <a:ea typeface="한컴 윤체 L" pitchFamily="18" charset="-127"/>
              </a:rPr>
              <a:t>datepicker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를 이용하여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날짜를 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      입력 받음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로그인 창에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회원 가입 성공한 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ID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가 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자동적으로 입력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4.    User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가 로그인 후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바뀐 헤더 메뉴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자신의 주문 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List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들을 확인할 수 있으며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         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개인 정보 수정이 가능하고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로그아웃이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가능하다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.</a:t>
            </a:r>
          </a:p>
        </p:txBody>
      </p:sp>
      <p:pic>
        <p:nvPicPr>
          <p:cNvPr id="3074" name="Picture 2" descr="C:\Users\TJ\Desktop\회원가입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t="4558" r="31865" b="15955"/>
          <a:stretch/>
        </p:blipFill>
        <p:spPr bwMode="auto">
          <a:xfrm>
            <a:off x="35496" y="627533"/>
            <a:ext cx="2808312" cy="429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899592" y="1635646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866754"/>
            <a:ext cx="648072" cy="2009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TJ\Desktop\데이트피커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"/>
          <a:stretch/>
        </p:blipFill>
        <p:spPr bwMode="auto">
          <a:xfrm>
            <a:off x="1758528" y="3147814"/>
            <a:ext cx="1157288" cy="100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691680" y="3018882"/>
            <a:ext cx="1296144" cy="12090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843808" y="2787774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2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cxnSp>
        <p:nvCxnSpPr>
          <p:cNvPr id="7" name="직선 화살표 연결선 6"/>
          <p:cNvCxnSpPr>
            <a:stCxn id="3077" idx="0"/>
            <a:endCxn id="3076" idx="1"/>
          </p:cNvCxnSpPr>
          <p:nvPr/>
        </p:nvCxnSpPr>
        <p:spPr>
          <a:xfrm flipV="1">
            <a:off x="2337172" y="2100757"/>
            <a:ext cx="1097532" cy="1047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049" name="그룹 2048"/>
          <p:cNvGrpSpPr/>
          <p:nvPr/>
        </p:nvGrpSpPr>
        <p:grpSpPr>
          <a:xfrm>
            <a:off x="3434704" y="1341731"/>
            <a:ext cx="2505448" cy="1518051"/>
            <a:chOff x="3434704" y="1131590"/>
            <a:chExt cx="2505448" cy="1518051"/>
          </a:xfrm>
        </p:grpSpPr>
        <p:pic>
          <p:nvPicPr>
            <p:cNvPr id="3076" name="Picture 4" descr="C:\Users\TJ\Desktop\로그인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6" t="25287" r="33589" b="31954"/>
            <a:stretch/>
          </p:blipFill>
          <p:spPr bwMode="auto">
            <a:xfrm>
              <a:off x="3434704" y="1131590"/>
              <a:ext cx="2505448" cy="151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4399396" y="1668710"/>
              <a:ext cx="388628" cy="25496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4283968" y="1503071"/>
              <a:ext cx="144016" cy="20458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3</a:t>
              </a:r>
              <a:endParaRPr lang="ko-KR" altLang="en-US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</p:grpSp>
      <p:pic>
        <p:nvPicPr>
          <p:cNvPr id="3078" name="Picture 6" descr="C:\Users\TJ\Desktop\유저로그인 메뉴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02" y="4127557"/>
            <a:ext cx="2679266" cy="3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203848" y="3955250"/>
            <a:ext cx="3096344" cy="6327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3076" idx="2"/>
          </p:cNvCxnSpPr>
          <p:nvPr/>
        </p:nvCxnSpPr>
        <p:spPr>
          <a:xfrm>
            <a:off x="4687428" y="2859782"/>
            <a:ext cx="0" cy="977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131840" y="3735319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4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571683" y="2682089"/>
            <a:ext cx="3720397" cy="2337933"/>
            <a:chOff x="2951521" y="3464447"/>
            <a:chExt cx="3277261" cy="1334578"/>
          </a:xfrm>
        </p:grpSpPr>
        <p:pic>
          <p:nvPicPr>
            <p:cNvPr id="31" name="Picture 2" descr="C:\Users\TJ\Desktop\리뷰상세리얼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043"/>
            <a:stretch/>
          </p:blipFill>
          <p:spPr bwMode="auto">
            <a:xfrm>
              <a:off x="2951521" y="3464447"/>
              <a:ext cx="3240958" cy="104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TJ\Desktop\리뷰상세리얼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84"/>
            <a:stretch/>
          </p:blipFill>
          <p:spPr bwMode="auto">
            <a:xfrm>
              <a:off x="2987824" y="4511355"/>
              <a:ext cx="3240958" cy="28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상품 리스트 및 상세보기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user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88224" y="627534"/>
            <a:ext cx="2483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상품 메뉴에서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특정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메뉴를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클릭하면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상품의 이름과 가격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정보가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출력되고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혹시 할인이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적용된 상품이라면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할인이 적용인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할인가가 출력된다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모든 페이지 하단부에는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t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op – n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구문을 이용한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페이징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처리가 되어 있다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상품 리스트에 출력된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상품의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사진을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 err="1">
                <a:latin typeface="한컴 윤체 L" pitchFamily="18" charset="-127"/>
                <a:ea typeface="한컴 윤체 L" pitchFamily="18" charset="-127"/>
              </a:rPr>
              <a:t>클릭시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 상품 상세 페이지가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나오며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현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상품의 재고와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주문 수량에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따른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가격 정보를 한 눈에 알 수 있다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또한 현 상품에 대한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주문서과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리뷰를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작성할 수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있다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상품 상세페이지 하단에는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현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상품에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대한 리뷰들의 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List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가 출력 된다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각각 리뷰들의 상세 보기가 가능하며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해 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 당 페이지에서 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리뷰 작성도 가능하다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.</a:t>
            </a:r>
            <a:r>
              <a:rPr lang="ko-KR" altLang="en-US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72000" y="5668094"/>
            <a:ext cx="1296144" cy="302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923928" y="5717056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3076" name="Picture 4" descr="C:\Users\TJ\Desktop\상품리스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2714715" cy="14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3059832" y="141962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211960" y="2211710"/>
            <a:ext cx="35875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31797" y="2013989"/>
            <a:ext cx="1047915" cy="1977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27584" y="1779662"/>
            <a:ext cx="104119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923928" y="699541"/>
            <a:ext cx="2376264" cy="1402115"/>
            <a:chOff x="3961360" y="2859782"/>
            <a:chExt cx="2266824" cy="1296144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360" y="2859782"/>
              <a:ext cx="2266824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5364088" y="3147814"/>
              <a:ext cx="726713" cy="93610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5266501" y="3015239"/>
              <a:ext cx="104119" cy="20458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2</a:t>
              </a:r>
              <a:endParaRPr lang="ko-KR" altLang="en-US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1517374" y="2643757"/>
            <a:ext cx="3990730" cy="237626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371537" y="2511183"/>
            <a:ext cx="104119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915816" y="4750293"/>
            <a:ext cx="1047915" cy="1977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771800" y="4599415"/>
            <a:ext cx="104119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4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7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 smtClean="0">
                <a:solidFill>
                  <a:schemeClr val="tx1"/>
                </a:solidFill>
              </a:rPr>
              <a:t>  주문하기  </a:t>
            </a:r>
            <a:r>
              <a:rPr lang="en-US" altLang="ko-KR" sz="1700" dirty="0" smtClean="0">
                <a:solidFill>
                  <a:srgbClr val="808000"/>
                </a:solidFill>
              </a:rPr>
              <a:t>| user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16216" y="555526"/>
            <a:ext cx="2592288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주문하기</a:t>
            </a: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900" dirty="0" smtClean="0"/>
          </a:p>
          <a:p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상품의 재고가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없을 시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품절이라 출력되고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주문입력이 되지 않으며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재고 수량보다 많은 수량을 주문할 경우에도 주문 입력이 되지 않는다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배송지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주소나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배송지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전화를 입력하지 않을 경우에는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기존에 작성하였던 주소와 전화번호가 자동적으로 입력되어 주문이 완료 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주문이 완료된 후에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user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별로 주문 리스트를 확인할 수 있다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주문을 넣었을 때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리스트에는 주문된 상품에 대한 정보가 출력되고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처리상태란에는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대기중으로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출력되며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차후에 관리자가 주문처리를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해주면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처리상태에 완료라 출력된다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5122" name="Picture 2" descr="C:\Users\TJ\Desktop\주문가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4581"/>
            <a:ext cx="1512168" cy="15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J\Desktop\품절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28" y="664581"/>
            <a:ext cx="1504020" cy="15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771800" y="1570362"/>
            <a:ext cx="360040" cy="1857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059832" y="1359055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5124" name="Picture 4" descr="C:\Users\TJ\Desktop\주문서 작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0" y="3075806"/>
            <a:ext cx="2689354" cy="18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>
            <a:stCxn id="5122" idx="2"/>
            <a:endCxn id="5124" idx="0"/>
          </p:cNvCxnSpPr>
          <p:nvPr/>
        </p:nvCxnSpPr>
        <p:spPr>
          <a:xfrm rot="16200000" flipH="1">
            <a:off x="821319" y="2253978"/>
            <a:ext cx="864096" cy="77955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5123" idx="2"/>
            <a:endCxn id="5124" idx="0"/>
          </p:cNvCxnSpPr>
          <p:nvPr/>
        </p:nvCxnSpPr>
        <p:spPr>
          <a:xfrm rot="5400000">
            <a:off x="1615445" y="2239413"/>
            <a:ext cx="864096" cy="8086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5864" y="3939902"/>
            <a:ext cx="2269952" cy="28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39552" y="3807327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2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6146" name="Picture 2" descr="C:\Users\TJ\Desktop\주문성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72" y="987574"/>
            <a:ext cx="2185988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J\Desktop\주문리스트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10" y="2643757"/>
            <a:ext cx="2929198" cy="227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구부러진 연결선 28"/>
          <p:cNvCxnSpPr>
            <a:stCxn id="5124" idx="3"/>
            <a:endCxn id="6146" idx="1"/>
          </p:cNvCxnSpPr>
          <p:nvPr/>
        </p:nvCxnSpPr>
        <p:spPr>
          <a:xfrm flipV="1">
            <a:off x="2987824" y="1335237"/>
            <a:ext cx="838348" cy="26432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919166" y="1754907"/>
            <a:ext cx="0" cy="816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526184" y="3507853"/>
            <a:ext cx="2918024" cy="10801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356248" y="3447287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 smtClean="0">
                <a:solidFill>
                  <a:schemeClr val="tx1"/>
                </a:solidFill>
              </a:rPr>
              <a:t>  리뷰 작성하기  </a:t>
            </a:r>
            <a:r>
              <a:rPr lang="en-US" altLang="ko-KR" sz="1700" dirty="0" smtClean="0">
                <a:solidFill>
                  <a:srgbClr val="808000"/>
                </a:solidFill>
              </a:rPr>
              <a:t>| user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6516216" y="4763245"/>
            <a:ext cx="2133600" cy="273844"/>
          </a:xfrm>
        </p:spPr>
        <p:txBody>
          <a:bodyPr/>
          <a:lstStyle/>
          <a:p>
            <a:fld id="{7C6E2CD7-13AF-4F0C-8FC4-7A6521B790C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16216" y="979874"/>
            <a:ext cx="2592288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리뷰 작성</a:t>
            </a: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작성을 클릭 하게 되면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작성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Form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에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작성자와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해당 상품의 코드의 자동적으로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입력된다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제목과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본문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관련 사진을 첨부 할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수 있으며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첨부하지 않을 시에는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제목과 내용만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작성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되어진다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작성이 완료되면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관련 상품의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상세페이지에 리뷰가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작성되고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상세페이지에 들어가면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첨부했던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사진 파일과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내용이 출력된다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  </a:t>
            </a: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7170" name="Picture 2" descr="C:\Users\TJ\Desktop\리뷰작성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1" y="674823"/>
            <a:ext cx="2983049" cy="88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J\Desktop\리뷰작성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43569"/>
            <a:ext cx="3121074" cy="290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1640315" y="1563638"/>
            <a:ext cx="1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173" name="Picture 5" descr="C:\Users\TJ\Desktop\리뷰 리스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16" y="730259"/>
            <a:ext cx="2984400" cy="112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TJ\Desktop\리뷰상세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86580"/>
            <a:ext cx="1944216" cy="25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2843808" y="850094"/>
            <a:ext cx="306884" cy="13747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99792" y="638975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08732" y="2427734"/>
            <a:ext cx="2341960" cy="21602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3568" y="2211710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2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cxnSp>
        <p:nvCxnSpPr>
          <p:cNvPr id="30" name="꺾인 연결선 29"/>
          <p:cNvCxnSpPr>
            <a:stCxn id="7171" idx="3"/>
            <a:endCxn id="7173" idx="0"/>
          </p:cNvCxnSpPr>
          <p:nvPr/>
        </p:nvCxnSpPr>
        <p:spPr>
          <a:xfrm flipV="1">
            <a:off x="3228578" y="730259"/>
            <a:ext cx="1795438" cy="2765533"/>
          </a:xfrm>
          <a:prstGeom prst="bentConnector4">
            <a:avLst>
              <a:gd name="adj1" fmla="val 8445"/>
              <a:gd name="adj2" fmla="val 10826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491880" y="1138127"/>
            <a:ext cx="3024336" cy="56952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516216" y="915566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995936" y="2242564"/>
            <a:ext cx="2088232" cy="2705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779912" y="2181997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4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cxnSp>
        <p:nvCxnSpPr>
          <p:cNvPr id="7178" name="직선 화살표 연결선 7177"/>
          <p:cNvCxnSpPr/>
          <p:nvPr/>
        </p:nvCxnSpPr>
        <p:spPr>
          <a:xfrm>
            <a:off x="5004048" y="1893395"/>
            <a:ext cx="0" cy="246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6512" y="20538"/>
            <a:ext cx="9144000" cy="5143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27"/>
          <p:cNvGrpSpPr/>
          <p:nvPr/>
        </p:nvGrpSpPr>
        <p:grpSpPr>
          <a:xfrm>
            <a:off x="1274862" y="1707654"/>
            <a:ext cx="6594277" cy="1071570"/>
            <a:chOff x="1381100" y="1551606"/>
            <a:chExt cx="7143800" cy="1428760"/>
          </a:xfrm>
        </p:grpSpPr>
        <p:sp>
          <p:nvSpPr>
            <p:cNvPr id="13" name="직사각형 12"/>
            <p:cNvSpPr/>
            <p:nvPr/>
          </p:nvSpPr>
          <p:spPr>
            <a:xfrm>
              <a:off x="1381100" y="1551606"/>
              <a:ext cx="7143800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UI </a:t>
              </a:r>
              <a:r>
                <a:rPr lang="ko-KR" altLang="en-US" sz="24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시연 및 기능</a:t>
              </a:r>
              <a:endParaRPr lang="en-US" altLang="ko-KR" sz="24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066905" y="2695570"/>
              <a:ext cx="5786478" cy="1588"/>
            </a:xfrm>
            <a:prstGeom prst="line">
              <a:avLst/>
            </a:prstGeom>
            <a:ln>
              <a:solidFill>
                <a:srgbClr val="8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3" name="직사각형 22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3887357" y="268707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한컴 윤체 L" pitchFamily="18" charset="-127"/>
                <a:ea typeface="한컴 윤체 L" pitchFamily="18" charset="-127"/>
              </a:rPr>
              <a:t>관리자 </a:t>
            </a:r>
            <a:r>
              <a:rPr lang="ko-KR" altLang="en-US" sz="1400" dirty="0" smtClean="0">
                <a:solidFill>
                  <a:schemeClr val="accent3">
                    <a:lumMod val="75000"/>
                  </a:schemeClr>
                </a:solidFill>
                <a:latin typeface="한컴 윤체 L" pitchFamily="18" charset="-127"/>
                <a:ea typeface="한컴 윤체 L" pitchFamily="18" charset="-127"/>
              </a:rPr>
              <a:t>기능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한컴 윤체 L" pitchFamily="18" charset="-127"/>
                <a:ea typeface="한컴 윤체 L" pitchFamily="18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8471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회원가입</a:t>
            </a:r>
            <a:r>
              <a:rPr lang="en-US" altLang="ko-KR" sz="17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로그인 화면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admin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r>
              <a:rPr lang="en-US" altLang="ko-KR" sz="1700" dirty="0" smtClean="0">
                <a:solidFill>
                  <a:srgbClr val="808000"/>
                </a:solidFill>
              </a:rPr>
              <a:t> 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44208" y="797967"/>
            <a:ext cx="259228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관리자 </a:t>
            </a:r>
            <a:r>
              <a:rPr lang="en-US" altLang="ko-KR" sz="2000" dirty="0" smtClean="0">
                <a:latin typeface="한컴 윤체 L" pitchFamily="18" charset="-127"/>
                <a:ea typeface="한컴 윤체 L" pitchFamily="18" charset="-127"/>
              </a:rPr>
              <a:t>- </a:t>
            </a:r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로그인</a:t>
            </a: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Footer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부분에 있는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관리자 버튼을 클릭하여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관리자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로그인이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성공되면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관리자만을 위한 헤더가 출력된다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관리자만을 위한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Header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에는 회원관리와 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주문관리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리뷰관리와 로그아웃 기능이 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있는데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회원관리에서는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가입한 회원들의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스트를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확인 할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수 있고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주문관리에서는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품을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구매한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고객들의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주문서 리스트를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확인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하여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처리할 수 있다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마지막으로 리뷰관리에서는 고객들이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특정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상품에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대해 작성한 리뷰들의 리스트를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확인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하고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리뷰에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답글을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작성할 수 있으며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마스터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권한으로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리뷰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삭제가 가능하다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	</a:t>
            </a: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8195" name="Picture 3" descr="C:\Users\TJ\Desktop\관리자 로그인 뷰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4605" r="2766" b="5551"/>
          <a:stretch/>
        </p:blipFill>
        <p:spPr bwMode="auto">
          <a:xfrm>
            <a:off x="3518892" y="1102891"/>
            <a:ext cx="2781300" cy="175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107504" y="1112857"/>
            <a:ext cx="2880000" cy="1746925"/>
            <a:chOff x="107504" y="1112857"/>
            <a:chExt cx="2880000" cy="1746925"/>
          </a:xfrm>
        </p:grpSpPr>
        <p:pic>
          <p:nvPicPr>
            <p:cNvPr id="8194" name="Picture 2" descr="C:\Users\TJ\Desktop\관리자 로그인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12857"/>
              <a:ext cx="2880000" cy="174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2267744" y="2479361"/>
              <a:ext cx="450130" cy="317036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195736" y="2247955"/>
              <a:ext cx="144016" cy="22776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3528" y="3591303"/>
            <a:ext cx="5661620" cy="996671"/>
            <a:chOff x="323528" y="3951343"/>
            <a:chExt cx="5661620" cy="996671"/>
          </a:xfrm>
        </p:grpSpPr>
        <p:pic>
          <p:nvPicPr>
            <p:cNvPr id="8196" name="Picture 4" descr="C:\Users\TJ\Desktop\관리자 헤더메뉴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322098"/>
              <a:ext cx="5400600" cy="5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395536" y="4227934"/>
              <a:ext cx="5589612" cy="72008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23528" y="3951343"/>
              <a:ext cx="144016" cy="20458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2</a:t>
              </a:r>
              <a:endParaRPr lang="ko-KR" altLang="en-US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</p:grpSp>
      <p:cxnSp>
        <p:nvCxnSpPr>
          <p:cNvPr id="5" name="직선 화살표 연결선 4"/>
          <p:cNvCxnSpPr/>
          <p:nvPr/>
        </p:nvCxnSpPr>
        <p:spPr>
          <a:xfrm flipV="1">
            <a:off x="3131840" y="1995685"/>
            <a:ext cx="28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131840" y="3075806"/>
            <a:ext cx="1008112" cy="6177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상품 등록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admin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r>
              <a:rPr lang="en-US" altLang="ko-KR" sz="1700" dirty="0" smtClean="0">
                <a:solidFill>
                  <a:srgbClr val="808000"/>
                </a:solidFill>
              </a:rPr>
              <a:t> 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44208" y="1190238"/>
            <a:ext cx="2376264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상품 등록</a:t>
            </a: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리스트의 하단 부분에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등록을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클릭시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등록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Form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으로 이동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상품로고 사진 입력란에 아무것도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입력하지 않으면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디폴드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값인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쇼핑몰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로고 사진이 입력되며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할인가를 입력하지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않을 경우에는 디폴트 값인 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0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으로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세팅된다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9220" name="Picture 4" descr="C:\Users\TJ\Desktop\등록상품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75806"/>
            <a:ext cx="3960440" cy="18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구부러진 연결선 16"/>
          <p:cNvCxnSpPr>
            <a:stCxn id="9219" idx="3"/>
            <a:endCxn id="9220" idx="3"/>
          </p:cNvCxnSpPr>
          <p:nvPr/>
        </p:nvCxnSpPr>
        <p:spPr>
          <a:xfrm flipH="1">
            <a:off x="5148064" y="1923558"/>
            <a:ext cx="797579" cy="2078480"/>
          </a:xfrm>
          <a:prstGeom prst="curvedConnector3">
            <a:avLst>
              <a:gd name="adj1" fmla="val -2866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51520" y="884558"/>
            <a:ext cx="1946000" cy="2047232"/>
            <a:chOff x="179512" y="555526"/>
            <a:chExt cx="1946000" cy="2167870"/>
          </a:xfrm>
        </p:grpSpPr>
        <p:pic>
          <p:nvPicPr>
            <p:cNvPr id="9218" name="Picture 2" descr="C:\Users\TJ\Desktop\상품등록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55526"/>
              <a:ext cx="1946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806418" y="2438632"/>
              <a:ext cx="741246" cy="2847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11560" y="2295159"/>
              <a:ext cx="144016" cy="20458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75856" y="843558"/>
            <a:ext cx="2669787" cy="2160000"/>
            <a:chOff x="3342373" y="627534"/>
            <a:chExt cx="2669787" cy="2160000"/>
          </a:xfrm>
        </p:grpSpPr>
        <p:pic>
          <p:nvPicPr>
            <p:cNvPr id="9219" name="Picture 3" descr="C:\Users\TJ\Desktop\상품등록폼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373" y="627534"/>
              <a:ext cx="2669787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3995936" y="1062850"/>
              <a:ext cx="1944216" cy="2847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851920" y="843558"/>
              <a:ext cx="144016" cy="20458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한컴 윤체 L" pitchFamily="18" charset="-127"/>
                  <a:ea typeface="한컴 윤체 L" pitchFamily="18" charset="-127"/>
                </a:rPr>
                <a:t>2</a:t>
              </a:r>
              <a:endParaRPr lang="ko-KR" altLang="en-US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endParaRPr>
            </a:p>
          </p:txBody>
        </p:sp>
      </p:grpSp>
      <p:cxnSp>
        <p:nvCxnSpPr>
          <p:cNvPr id="9" name="직선 화살표 연결선 8"/>
          <p:cNvCxnSpPr/>
          <p:nvPr/>
        </p:nvCxnSpPr>
        <p:spPr>
          <a:xfrm>
            <a:off x="2411760" y="192355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상품 수정 및 삭제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admin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r>
              <a:rPr lang="en-US" altLang="ko-KR" sz="1700" dirty="0" smtClean="0">
                <a:solidFill>
                  <a:srgbClr val="808000"/>
                </a:solidFill>
              </a:rPr>
              <a:t> 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60232" y="864458"/>
            <a:ext cx="23762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상품 수정 및 </a:t>
            </a:r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삭제</a:t>
            </a: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상세보기에 들어가면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해당 상품에 대한 정보를 수정하거나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삭제가 가능하다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  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  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수정시에는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분류와 상품 이름은 자동적으로 입력되고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</a:t>
            </a:r>
            <a:r>
              <a:rPr lang="ko-KR" altLang="en-US" sz="1000" dirty="0" err="1" smtClean="0">
                <a:latin typeface="한컴 윤체 L" pitchFamily="18" charset="-127"/>
                <a:ea typeface="한컴 윤체 L" pitchFamily="18" charset="-127"/>
              </a:rPr>
              <a:t>메인사진과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 서브사진은 입력하지 않았을 경우에는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DB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에 저장되어 있는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사진을 그대로 이용한다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endParaRPr lang="en-US" altLang="ko-KR" sz="1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(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가격과 할인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)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이 수정되어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000" dirty="0" smtClean="0">
                <a:latin typeface="한컴 윤체 L" pitchFamily="18" charset="-127"/>
                <a:ea typeface="한컴 윤체 L" pitchFamily="18" charset="-127"/>
              </a:rPr>
              <a:t>상품 리스트에 반영된 모습이다</a:t>
            </a:r>
            <a:r>
              <a:rPr lang="en-US" altLang="ko-KR" sz="10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endParaRPr lang="en-US" altLang="ko-KR" sz="10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10242" name="Picture 2" descr="C:\Users\TJ\Desktop\상품 수정, 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27067"/>
            <a:ext cx="3168352" cy="18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TJ\Desktop\상품수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48949"/>
            <a:ext cx="2573933" cy="26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3347864" y="1649409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174570" y="2081840"/>
            <a:ext cx="741246" cy="2847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979712" y="1923678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10244" name="Picture 4" descr="C:\Users\TJ\Desktop\수정완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57743"/>
            <a:ext cx="1728192" cy="199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구부러진 연결선 6"/>
          <p:cNvCxnSpPr>
            <a:stCxn id="10243" idx="2"/>
            <a:endCxn id="10244" idx="3"/>
          </p:cNvCxnSpPr>
          <p:nvPr/>
        </p:nvCxnSpPr>
        <p:spPr>
          <a:xfrm rot="5400000">
            <a:off x="3840844" y="2582827"/>
            <a:ext cx="589041" cy="21510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923927" y="771550"/>
            <a:ext cx="2573933" cy="25922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779912" y="566967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2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35696" y="4447225"/>
            <a:ext cx="741246" cy="3712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1691680" y="4227934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3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주문 처리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admin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r>
              <a:rPr lang="en-US" altLang="ko-KR" sz="1700" dirty="0" smtClean="0">
                <a:solidFill>
                  <a:srgbClr val="808000"/>
                </a:solidFill>
              </a:rPr>
              <a:t> 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60232" y="627534"/>
            <a:ext cx="2376264" cy="423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주문 처리 및 환불</a:t>
            </a: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관리자는 고객들의 주문서 리스트를 확인할 수 있다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주문번호와</a:t>
            </a:r>
            <a:r>
              <a:rPr lang="en-US" altLang="ko-KR" sz="900" dirty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구매자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구매상품에 대한 정보 및 결제일에 대한 정보가 출력되고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주문 처리 전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처리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상태란에는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대기중이라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보이게 된다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관리자가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구매상품란의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이미지를 클릭하게 되면 주문 상세 페이지로 이동된다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900" dirty="0" smtClean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주문 상세페이지에는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고객의 모든 배송 정보가 출력되고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페이지 하단에는 주문처리와 환불처리를 할 수 있는 버튼이 생긴다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 smtClean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주문 상세페이지에서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주문처리를 하고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주문서의 처리상태를 확인하게 되면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처리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상태란은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대기중에서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완료로 바뀌게 되고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고객이 주문한 수량만큼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재고의 수량도 감소하게 된다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1026" name="Picture 2" descr="C:\Users\TJ\Desktop\주문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4"/>
          <a:stretch/>
        </p:blipFill>
        <p:spPr bwMode="auto">
          <a:xfrm>
            <a:off x="179511" y="483518"/>
            <a:ext cx="273630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J\Desktop\주문 상세보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83518"/>
            <a:ext cx="27360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주문처리확인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22"/>
          <a:stretch/>
        </p:blipFill>
        <p:spPr bwMode="auto">
          <a:xfrm>
            <a:off x="179512" y="2931790"/>
            <a:ext cx="6192688" cy="67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203848" y="149163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23528" y="843558"/>
            <a:ext cx="2448272" cy="5040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107504" y="782991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88024" y="2283718"/>
            <a:ext cx="864096" cy="28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4572000" y="2139702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2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64088" y="3147814"/>
            <a:ext cx="432048" cy="2160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220072" y="2931790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4139952" y="2643758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9" name="Picture 5" descr="C:\Users\TJ\Desktop\재고감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867894"/>
            <a:ext cx="1512168" cy="122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3275856" y="3604260"/>
            <a:ext cx="0" cy="2636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07904" y="4596824"/>
            <a:ext cx="288032" cy="207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4067944" y="4443958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4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4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리뷰 처리  </a:t>
            </a:r>
            <a:r>
              <a:rPr lang="en-US" altLang="ko-KR" sz="1700" dirty="0" smtClean="0">
                <a:solidFill>
                  <a:srgbClr val="808000"/>
                </a:solidFill>
              </a:rPr>
              <a:t>|  </a:t>
            </a:r>
            <a:r>
              <a:rPr lang="en-US" altLang="ko-KR" sz="1700" dirty="0" smtClean="0">
                <a:solidFill>
                  <a:srgbClr val="808000"/>
                </a:solidFill>
              </a:rPr>
              <a:t>admin </a:t>
            </a:r>
            <a:r>
              <a:rPr lang="ko-KR" altLang="en-US" sz="1700" dirty="0" smtClean="0">
                <a:solidFill>
                  <a:srgbClr val="808000"/>
                </a:solidFill>
              </a:rPr>
              <a:t>부문</a:t>
            </a:r>
            <a:r>
              <a:rPr lang="en-US" altLang="ko-KR" sz="1700" dirty="0" smtClean="0">
                <a:solidFill>
                  <a:srgbClr val="808000"/>
                </a:solidFill>
              </a:rPr>
              <a:t> 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04248" y="771550"/>
            <a:ext cx="23042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한컴 윤체 L" pitchFamily="18" charset="-127"/>
                <a:ea typeface="한컴 윤체 L" pitchFamily="18" charset="-127"/>
              </a:rPr>
              <a:t>리뷰 관리</a:t>
            </a:r>
            <a:endParaRPr lang="en-US" altLang="ko-KR" sz="2000" dirty="0" smtClean="0">
              <a:latin typeface="한컴 윤체 L" pitchFamily="18" charset="-127"/>
              <a:ea typeface="한컴 윤체 L" pitchFamily="18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sz="20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관리자는 고객들이 작성한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모든 리뷰들을 볼 수 있으며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리뷰들은 최근에 작성한 순으로 출력된다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리뷰들의 글 제목을 클릭하면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리뷰 상세 페이지로 이동하여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리뷰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답글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작성 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or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삭제 가능하다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리뷰의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답글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작성을 클릭하면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답글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작성 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Form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으로 이동하게 되며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리뷰 삭제를 클릭하면 마스터 권한으로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고객이 작성한 리뷰들을 강제 삭제가 가능하다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답글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제목과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내용을 입력한 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답글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등록을 클릭하게 되면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고객의 리뷰 글 하단에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,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r>
              <a:rPr lang="ko-KR" altLang="en-US" sz="900" dirty="0" err="1" smtClean="0">
                <a:latin typeface="한컴 윤체 L" pitchFamily="18" charset="-127"/>
                <a:ea typeface="한컴 윤체 L" pitchFamily="18" charset="-127"/>
              </a:rPr>
              <a:t>답글이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작성되어 진다</a:t>
            </a: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.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</a:t>
            </a:r>
            <a:endParaRPr lang="en-US" altLang="ko-KR" sz="9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한컴 윤체 L" pitchFamily="18" charset="-127"/>
                <a:ea typeface="한컴 윤체 L" pitchFamily="18" charset="-127"/>
              </a:rPr>
              <a:t>   </a:t>
            </a:r>
            <a:r>
              <a:rPr lang="ko-KR" altLang="en-US" sz="900" dirty="0" smtClean="0">
                <a:latin typeface="한컴 윤체 L" pitchFamily="18" charset="-127"/>
                <a:ea typeface="한컴 윤체 L" pitchFamily="18" charset="-127"/>
              </a:rPr>
              <a:t>   </a:t>
            </a:r>
            <a:endParaRPr lang="en-US" altLang="ko-KR" sz="900" dirty="0" smtClean="0">
              <a:latin typeface="한컴 윤체 L" pitchFamily="18" charset="-127"/>
              <a:ea typeface="한컴 윤체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한컴 윤체 L" pitchFamily="18" charset="-127"/>
              <a:ea typeface="한컴 윤체 L" pitchFamily="18" charset="-127"/>
            </a:endParaRPr>
          </a:p>
        </p:txBody>
      </p:sp>
      <p:pic>
        <p:nvPicPr>
          <p:cNvPr id="2050" name="Picture 2" descr="C:\Users\TJ\Desktop\리뷰 리스트 확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4"/>
          <a:stretch/>
        </p:blipFill>
        <p:spPr bwMode="auto">
          <a:xfrm>
            <a:off x="107504" y="483518"/>
            <a:ext cx="331236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J\Desktop\리뷰 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55526"/>
            <a:ext cx="129614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TJ\Desktop\답글작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19" y="2427734"/>
            <a:ext cx="274232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TJ\Desktop\답글완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7774"/>
            <a:ext cx="3240360" cy="17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1311610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436096" y="206769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563888" y="3679323"/>
            <a:ext cx="288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07504" y="843558"/>
            <a:ext cx="3312368" cy="12241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35496" y="627534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1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716016" y="1745508"/>
            <a:ext cx="1296144" cy="3221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4572000" y="1575079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2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788024" y="4625828"/>
            <a:ext cx="1296144" cy="3221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4644008" y="4383391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3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31640" y="3898178"/>
            <a:ext cx="1584176" cy="61778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1187624" y="3723878"/>
            <a:ext cx="144016" cy="204583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한컴 윤체 L" pitchFamily="18" charset="-127"/>
                <a:ea typeface="한컴 윤체 L" pitchFamily="18" charset="-127"/>
              </a:rPr>
              <a:t>4</a:t>
            </a:r>
            <a:endParaRPr lang="ko-KR" altLang="en-US" sz="900" dirty="0">
              <a:solidFill>
                <a:schemeClr val="tx1"/>
              </a:solidFill>
              <a:latin typeface="한컴 윤체 L" pitchFamily="18" charset="-127"/>
              <a:ea typeface="한컴 윤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274862" y="1776237"/>
            <a:ext cx="6594277" cy="1218612"/>
            <a:chOff x="1381100" y="1643050"/>
            <a:chExt cx="7143800" cy="1624816"/>
          </a:xfrm>
        </p:grpSpPr>
        <p:sp>
          <p:nvSpPr>
            <p:cNvPr id="13" name="직사각형 12"/>
            <p:cNvSpPr/>
            <p:nvPr/>
          </p:nvSpPr>
          <p:spPr>
            <a:xfrm>
              <a:off x="1381100" y="1643050"/>
              <a:ext cx="7143800" cy="1428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pc="-128" dirty="0">
                  <a:solidFill>
                    <a:schemeClr val="tx1"/>
                  </a:solidFill>
                </a:rPr>
                <a:t>계획</a:t>
              </a:r>
              <a:endParaRPr lang="en-US" altLang="ko-KR" sz="2400" b="1" spc="-128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066905" y="2695570"/>
              <a:ext cx="5786478" cy="1588"/>
            </a:xfrm>
            <a:prstGeom prst="line">
              <a:avLst/>
            </a:prstGeom>
            <a:ln>
              <a:solidFill>
                <a:srgbClr val="8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91003" y="2857497"/>
              <a:ext cx="4468723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28" dirty="0">
                  <a:solidFill>
                    <a:srgbClr val="808000"/>
                  </a:solidFill>
                </a:rPr>
                <a:t>주제 및 목적 </a:t>
              </a:r>
              <a:r>
                <a:rPr lang="en-US" altLang="ko-KR" sz="1400" spc="-128" dirty="0">
                  <a:solidFill>
                    <a:srgbClr val="808000"/>
                  </a:solidFill>
                </a:rPr>
                <a:t>| </a:t>
              </a:r>
              <a:r>
                <a:rPr lang="ko-KR" altLang="en-US" sz="1400" spc="-128" dirty="0">
                  <a:solidFill>
                    <a:srgbClr val="808000"/>
                  </a:solidFill>
                </a:rPr>
                <a:t>개발환경 </a:t>
              </a:r>
              <a:r>
                <a:rPr lang="en-US" altLang="ko-KR" sz="1400" spc="-128" dirty="0">
                  <a:solidFill>
                    <a:srgbClr val="808000"/>
                  </a:solidFill>
                </a:rPr>
                <a:t>| </a:t>
              </a:r>
              <a:r>
                <a:rPr lang="ko-KR" altLang="en-US" sz="1400" spc="-128" dirty="0">
                  <a:solidFill>
                    <a:srgbClr val="808000"/>
                  </a:solidFill>
                </a:rPr>
                <a:t>작업분할 구조도 및 작업 일정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3" name="직사각형 22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40" y="-20538"/>
            <a:ext cx="9144000" cy="5143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B72986A-DD9F-4009-AEBC-AE18E3576C36}"/>
              </a:ext>
            </a:extLst>
          </p:cNvPr>
          <p:cNvGrpSpPr/>
          <p:nvPr/>
        </p:nvGrpSpPr>
        <p:grpSpPr>
          <a:xfrm>
            <a:off x="2699792" y="1784886"/>
            <a:ext cx="3672408" cy="1938992"/>
            <a:chOff x="2411760" y="1560596"/>
            <a:chExt cx="3672408" cy="1938992"/>
          </a:xfrm>
        </p:grpSpPr>
        <p:sp>
          <p:nvSpPr>
            <p:cNvPr id="8" name="직사각형 7"/>
            <p:cNvSpPr/>
            <p:nvPr/>
          </p:nvSpPr>
          <p:spPr>
            <a:xfrm>
              <a:off x="2411760" y="1771396"/>
              <a:ext cx="3672408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83769" y="1560596"/>
              <a:ext cx="352839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4000" b="1" dirty="0">
                  <a:solidFill>
                    <a:srgbClr val="756B5F"/>
                  </a:solidFill>
                  <a:latin typeface="+mn-ea"/>
                  <a:ea typeface="+mn-ea"/>
                </a:rPr>
                <a:t>경청해 </a:t>
              </a:r>
              <a:r>
                <a:rPr lang="ko-KR" altLang="en-US" sz="4000" b="1" dirty="0" smtClean="0">
                  <a:solidFill>
                    <a:srgbClr val="756B5F"/>
                  </a:solidFill>
                  <a:latin typeface="+mn-ea"/>
                  <a:ea typeface="+mn-ea"/>
                </a:rPr>
                <a:t>주셔서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4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고맙습니다</a:t>
              </a:r>
              <a:endParaRPr lang="en-US" altLang="ko-KR" sz="4000" b="1" dirty="0">
                <a:solidFill>
                  <a:schemeClr val="bg1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 descr="음식이(가) 표시된 사진&#10;&#10;자동 생성된 설명">
            <a:extLst>
              <a:ext uri="{FF2B5EF4-FFF2-40B4-BE49-F238E27FC236}">
                <a16:creationId xmlns="" xmlns:a16="http://schemas.microsoft.com/office/drawing/2014/main" id="{8854CA3E-5D67-4EFD-8DEF-0AB4A12A9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04" y="1160644"/>
            <a:ext cx="1940185" cy="7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주제 및 목적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</a:t>
            </a:r>
            <a:endParaRPr lang="ko-KR" altLang="en-US" sz="1700" dirty="0">
              <a:solidFill>
                <a:srgbClr val="808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0" name="직사각형 19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5720" y="618431"/>
            <a:ext cx="4944901" cy="3095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본 프로젝트의 목적과 핵심 구현 내용은 무엇인가요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9540" y="948066"/>
            <a:ext cx="6691212" cy="68340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웹을 통해 사용자가 원하는 상품을 구매하고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리뷰를 남길 수 있으며</a:t>
            </a:r>
            <a:r>
              <a:rPr lang="en-US" altLang="ko-KR" sz="14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관리자는 이를 실시간으로 확인하여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처리할 수 있는 쇼핑몰을 구현하는 것입니다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559540" y="935310"/>
            <a:ext cx="7979075" cy="1191"/>
          </a:xfrm>
          <a:prstGeom prst="line">
            <a:avLst/>
          </a:prstGeom>
          <a:ln>
            <a:solidFill>
              <a:srgbClr val="8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44026" y="2823314"/>
            <a:ext cx="413852" cy="648074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sz="3700" b="1" dirty="0">
                <a:solidFill>
                  <a:srgbClr val="808000"/>
                </a:solidFill>
              </a:rPr>
              <a:t>〉</a:t>
            </a:r>
            <a:endParaRPr lang="ko-KR" altLang="en-US" sz="3700" b="1" dirty="0">
              <a:solidFill>
                <a:srgbClr val="808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9540" y="4179105"/>
            <a:ext cx="3626852" cy="75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네이버 블로그를 통해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</a:t>
            </a: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이메일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유선으로 상품 주문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관리자</a:t>
            </a: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블로그 게시글로 상품 소개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59540" y="1857370"/>
            <a:ext cx="3626852" cy="21431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AS-IS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921811" y="4179105"/>
            <a:ext cx="3626852" cy="750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웹 쇼핑몰을 통해</a:t>
            </a:r>
            <a:r>
              <a:rPr lang="en-US" altLang="ko-KR" sz="12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사용자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상품보기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주문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리뷰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상품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주문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리뷰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회원 관리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21811" y="1857370"/>
            <a:ext cx="3626852" cy="214314"/>
          </a:xfrm>
          <a:prstGeom prst="rect">
            <a:avLst/>
          </a:prstGeom>
          <a:solidFill>
            <a:srgbClr val="808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TO-BE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1715" y="2144148"/>
            <a:ext cx="3646950" cy="19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540" y="2143122"/>
            <a:ext cx="3626851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3" name="직사각형 32"/>
          <p:cNvSpPr/>
          <p:nvPr/>
        </p:nvSpPr>
        <p:spPr>
          <a:xfrm>
            <a:off x="559540" y="2143122"/>
            <a:ext cx="3626852" cy="19824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11763" y="2134957"/>
            <a:ext cx="3626852" cy="19824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881157" y="1826889"/>
            <a:ext cx="3691371" cy="3125413"/>
          </a:xfrm>
          <a:prstGeom prst="rect">
            <a:avLst/>
          </a:prstGeom>
          <a:noFill/>
          <a:ln>
            <a:solidFill>
              <a:srgbClr val="808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첨부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ko-KR" altLang="en-US" sz="1400" spc="-128" dirty="0">
                <a:solidFill>
                  <a:srgbClr val="808000"/>
                </a:solidFill>
              </a:rPr>
              <a:t>참고사이트</a:t>
            </a:r>
            <a:r>
              <a:rPr lang="en-US" altLang="ko-KR" sz="1400" spc="-128" dirty="0">
                <a:solidFill>
                  <a:srgbClr val="808000"/>
                </a:solidFill>
              </a:rPr>
              <a:t>: cafe24 ga09 </a:t>
            </a:r>
            <a:r>
              <a:rPr lang="ko-KR" altLang="en-US" sz="1400" spc="-128" dirty="0">
                <a:solidFill>
                  <a:srgbClr val="808000"/>
                </a:solidFill>
              </a:rPr>
              <a:t>주요 템플릿</a:t>
            </a:r>
            <a:r>
              <a:rPr lang="en-US" altLang="ko-KR" sz="1400" spc="-128" dirty="0">
                <a:solidFill>
                  <a:srgbClr val="808000"/>
                </a:solidFill>
              </a:rPr>
              <a:t>, thegobo.com </a:t>
            </a:r>
            <a:r>
              <a:rPr lang="ko-KR" altLang="en-US" sz="1400" spc="-128" dirty="0">
                <a:solidFill>
                  <a:srgbClr val="808000"/>
                </a:solidFill>
              </a:rPr>
              <a:t>외 타 브랜드 앵무새 쇼핑몰 구성 및 기능 참고</a:t>
            </a:r>
            <a:endParaRPr lang="ko-KR" altLang="en-US" spc="-128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82203"/>
            <a:ext cx="5292080" cy="262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B05B474-433F-4C5B-A77F-2940AD1E9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3" t="12099" r="6809" b="-8630"/>
          <a:stretch/>
        </p:blipFill>
        <p:spPr>
          <a:xfrm>
            <a:off x="4211960" y="915566"/>
            <a:ext cx="5184576" cy="285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5E60B69-3221-446A-A7A7-A667A32C8D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4" t="16528" r="3538" b="4182"/>
          <a:stretch/>
        </p:blipFill>
        <p:spPr>
          <a:xfrm>
            <a:off x="2411760" y="2110468"/>
            <a:ext cx="4759883" cy="285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개발 환경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en-US" altLang="ko-KR" sz="1400" dirty="0">
                <a:solidFill>
                  <a:srgbClr val="808000"/>
                </a:solidFill>
              </a:rPr>
              <a:t>resource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4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70402"/>
              </p:ext>
            </p:extLst>
          </p:nvPr>
        </p:nvGraphicFramePr>
        <p:xfrm>
          <a:off x="827584" y="1203598"/>
          <a:ext cx="7755499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964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b="0" spc="0" dirty="0">
                          <a:solidFill>
                            <a:schemeClr val="tx1"/>
                          </a:solidFill>
                        </a:rPr>
                        <a:t>Windows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</a:rPr>
                        <a:t> 10</a:t>
                      </a:r>
                      <a:endParaRPr lang="ko-KR" altLang="en-US" sz="1100" b="0" spc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WAS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b="0" spc="0" dirty="0"/>
                        <a:t>Apache</a:t>
                      </a:r>
                      <a:r>
                        <a:rPr lang="en-US" altLang="ko-KR" sz="1100" b="0" spc="0" baseline="0" dirty="0"/>
                        <a:t> </a:t>
                      </a:r>
                      <a:r>
                        <a:rPr lang="en-US" altLang="ko-KR" sz="1100" b="0" spc="0" dirty="0"/>
                        <a:t>Tomcat 9.0.31</a:t>
                      </a:r>
                      <a:endParaRPr lang="ko-KR" altLang="en-US" sz="1100" b="0" spc="0" dirty="0"/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DBMS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b="0" spc="0" dirty="0"/>
                        <a:t>Oracle XE</a:t>
                      </a:r>
                      <a:r>
                        <a:rPr lang="en-US" altLang="ko-KR" sz="1100" b="0" spc="0" baseline="0" dirty="0"/>
                        <a:t> 11g</a:t>
                      </a:r>
                      <a:endParaRPr lang="ko-KR" altLang="en-US" sz="1100" b="0" spc="0" dirty="0"/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Language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b="0" spc="0" dirty="0"/>
                        <a:t>Java</a:t>
                      </a:r>
                      <a:r>
                        <a:rPr lang="en-US" altLang="ko-KR" sz="1100" b="0" spc="0" baseline="0" dirty="0"/>
                        <a:t> Platform 8, JSP &amp; Servlet</a:t>
                      </a:r>
                      <a:endParaRPr lang="ko-KR" altLang="en-US" sz="1100" b="0" spc="0" dirty="0"/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b="0" spc="0" dirty="0"/>
                        <a:t>MVC model (model</a:t>
                      </a:r>
                      <a:r>
                        <a:rPr lang="en-US" altLang="ko-KR" sz="1100" b="0" spc="0" baseline="0" dirty="0"/>
                        <a:t> II)</a:t>
                      </a:r>
                      <a:endParaRPr lang="ko-KR" altLang="en-US" sz="1100" b="0" spc="0" dirty="0"/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WEB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100" b="0" spc="0" dirty="0"/>
                        <a:t>HTML5, CSS3, Java Script</a:t>
                      </a:r>
                      <a:r>
                        <a:rPr lang="en-US" altLang="ko-KR" sz="1100" b="0" spc="0" baseline="0" dirty="0"/>
                        <a:t> </a:t>
                      </a:r>
                      <a:endParaRPr lang="ko-KR" altLang="en-US" sz="1100" b="0" spc="0" dirty="0"/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pc="0" dirty="0">
                          <a:solidFill>
                            <a:srgbClr val="3F3F48"/>
                          </a:solidFill>
                          <a:latin typeface="+mn-ea"/>
                        </a:rPr>
                        <a:t>Eclipse IDE for Enterprise Java Developers, </a:t>
                      </a:r>
                      <a:r>
                        <a:rPr kumimoji="0" lang="en-US" altLang="ko-KR" sz="1100" b="0" spc="0" dirty="0">
                          <a:solidFill>
                            <a:srgbClr val="3F3F48"/>
                          </a:solidFill>
                          <a:latin typeface="+mn-ea"/>
                        </a:rPr>
                        <a:t>eXERD (E-R Modeling Tool)</a:t>
                      </a:r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pc="0" dirty="0">
                          <a:solidFill>
                            <a:schemeClr val="bg1"/>
                          </a:solidFill>
                        </a:rPr>
                        <a:t>Open Source</a:t>
                      </a:r>
                      <a:endParaRPr lang="ko-KR" altLang="en-US" sz="1200" b="1" spc="0" dirty="0">
                        <a:solidFill>
                          <a:schemeClr val="bg1"/>
                        </a:solidFill>
                      </a:endParaRPr>
                    </a:p>
                  </a:txBody>
                  <a:tcPr marL="84406" marR="84406" marT="34290" marB="3429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dirty="0">
                          <a:solidFill>
                            <a:srgbClr val="3F3F48"/>
                          </a:solidFill>
                          <a:latin typeface="+mn-ea"/>
                        </a:rPr>
                        <a:t>JavaScript jquery-3.4.1,</a:t>
                      </a:r>
                      <a:r>
                        <a:rPr kumimoji="0" lang="en-US" altLang="ko-KR" sz="1100" baseline="0" dirty="0">
                          <a:solidFill>
                            <a:srgbClr val="3F3F48"/>
                          </a:solidFill>
                          <a:latin typeface="+mn-ea"/>
                        </a:rPr>
                        <a:t> </a:t>
                      </a:r>
                      <a:r>
                        <a:rPr kumimoji="0" lang="en-US" altLang="ko-KR" sz="1100" dirty="0">
                          <a:solidFill>
                            <a:srgbClr val="3F3F48"/>
                          </a:solidFill>
                          <a:latin typeface="+mn-ea"/>
                        </a:rPr>
                        <a:t>jquery-ui-1.12.1, </a:t>
                      </a:r>
                      <a:r>
                        <a:rPr lang="en-US" altLang="ko-KR" sz="1100" dirty="0">
                          <a:solidFill>
                            <a:srgbClr val="3F3F48"/>
                          </a:solidFill>
                          <a:latin typeface="+mn-ea"/>
                        </a:rPr>
                        <a:t>cos-26Dec2008</a:t>
                      </a:r>
                      <a:endParaRPr kumimoji="0" lang="en-US" altLang="ko-KR" sz="1100" dirty="0">
                        <a:solidFill>
                          <a:srgbClr val="3F3F48"/>
                        </a:solidFill>
                        <a:latin typeface="+mn-ea"/>
                      </a:endParaRPr>
                    </a:p>
                  </a:txBody>
                  <a:tcPr marL="84406" marR="84406" marT="34290" marB="3429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700" b="1" dirty="0">
                <a:solidFill>
                  <a:schemeClr val="tx1"/>
                </a:solidFill>
              </a:rPr>
              <a:t>작업 일정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5720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좌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-1362849" y="642923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-1362849" y="4714890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737253" y="-321489"/>
            <a:ext cx="1186970" cy="20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900" dirty="0"/>
              <a:t>기준선</a:t>
            </a:r>
            <a:r>
              <a:rPr lang="en-US" altLang="ko-KR" sz="900" dirty="0"/>
              <a:t>(</a:t>
            </a:r>
            <a:r>
              <a:rPr lang="ko-KR" altLang="en-US" sz="900" dirty="0"/>
              <a:t>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50662"/>
              </p:ext>
            </p:extLst>
          </p:nvPr>
        </p:nvGraphicFramePr>
        <p:xfrm>
          <a:off x="251511" y="555526"/>
          <a:ext cx="7992897" cy="4392478"/>
        </p:xfrm>
        <a:graphic>
          <a:graphicData uri="http://schemas.openxmlformats.org/drawingml/2006/table">
            <a:tbl>
              <a:tblPr/>
              <a:tblGrid>
                <a:gridCol w="9169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69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14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16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19757">
                  <a:extLst>
                    <a:ext uri="{9D8B030D-6E8A-4147-A177-3AD203B41FA5}">
                      <a16:colId xmlns="" xmlns:a16="http://schemas.microsoft.com/office/drawing/2014/main" val="1624780604"/>
                    </a:ext>
                  </a:extLst>
                </a:gridCol>
                <a:gridCol w="682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7432">
                  <a:extLst>
                    <a:ext uri="{9D8B030D-6E8A-4147-A177-3AD203B41FA5}">
                      <a16:colId xmlns="" xmlns:a16="http://schemas.microsoft.com/office/drawing/2014/main" val="1017365543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1549060040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1256104093"/>
                    </a:ext>
                  </a:extLst>
                </a:gridCol>
                <a:gridCol w="16552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45887">
                  <a:extLst>
                    <a:ext uri="{9D8B030D-6E8A-4147-A177-3AD203B41FA5}">
                      <a16:colId xmlns="" xmlns:a16="http://schemas.microsoft.com/office/drawing/2014/main" val="2744151933"/>
                    </a:ext>
                  </a:extLst>
                </a:gridCol>
                <a:gridCol w="14214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69269">
                  <a:extLst>
                    <a:ext uri="{9D8B030D-6E8A-4147-A177-3AD203B41FA5}">
                      <a16:colId xmlns="" xmlns:a16="http://schemas.microsoft.com/office/drawing/2014/main" val="916858446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3579627440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155707">
                  <a:extLst>
                    <a:ext uri="{9D8B030D-6E8A-4147-A177-3AD203B41FA5}">
                      <a16:colId xmlns="" xmlns:a16="http://schemas.microsoft.com/office/drawing/2014/main" val="4225408635"/>
                    </a:ext>
                  </a:extLst>
                </a:gridCol>
              </a:tblGrid>
              <a:tr h="1976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프로젝트 일정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en-US" altLang="ko-KR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 2020/03/13 ~ 2020/03/20 (</a:t>
                      </a:r>
                      <a:r>
                        <a:rPr lang="ko-KR" altLang="en-US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altLang="ko-KR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altLang="ko-KR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7792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+mn-cs"/>
                        </a:rPr>
                        <a:t>1st week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2nd week</a:t>
                      </a:r>
                    </a:p>
                  </a:txBody>
                  <a:tcPr marL="84406" marR="84406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23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세부사항</a:t>
                      </a:r>
                    </a:p>
                  </a:txBody>
                  <a:tcPr marL="84406" marR="84406" marT="34290" marB="34290" anchor="ctr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386">
                <a:tc rowSpan="6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주제선정 및 요구사항 분석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238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WBS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일정 관리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38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스토리보드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38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UML</a:t>
                      </a:r>
                      <a:r>
                        <a:rPr lang="en-US" altLang="ko-KR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설계 및 기능정의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238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(ERD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SQL</a:t>
                      </a:r>
                      <a:r>
                        <a:rPr lang="en-US" altLang="ko-KR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6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작성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8238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클래스 설계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2386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공통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헤더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푸터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메인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보기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리스트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상세보기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공지사항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리스트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상세보기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b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모드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탈퇴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정보수정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내 정보 확인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게시판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원글쓰기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주문서 작성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 취소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</a:t>
                      </a:r>
                      <a:b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관리자 등록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정보수정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리뷰 게시판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답글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쓰기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 관리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오더 리스트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 처리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 관리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회원리스트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 관리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상품등록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리스트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82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공지글 작성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8238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통합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테스트 및 수정</a:t>
                      </a:r>
                    </a:p>
                  </a:txBody>
                  <a:tcPr marL="84406" marR="84406" marT="34290" marB="342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CC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81416"/>
              </p:ext>
            </p:extLst>
          </p:nvPr>
        </p:nvGraphicFramePr>
        <p:xfrm>
          <a:off x="8329322" y="555526"/>
          <a:ext cx="779182" cy="445770"/>
        </p:xfrm>
        <a:graphic>
          <a:graphicData uri="http://schemas.openxmlformats.org/drawingml/2006/table">
            <a:tbl>
              <a:tblPr/>
              <a:tblGrid>
                <a:gridCol w="3895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95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계획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완료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46CD716-4A81-4152-B00E-95F794CF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E2CD7-13AF-4F0C-8FC4-7A6521B790C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07C3094-BCC1-4958-A07F-6F6027862553}"/>
              </a:ext>
            </a:extLst>
          </p:cNvPr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800" b="1" dirty="0">
                <a:solidFill>
                  <a:schemeClr val="tx1"/>
                </a:solidFill>
              </a:rPr>
              <a:t>작업분할구조도</a:t>
            </a:r>
            <a:r>
              <a:rPr lang="ko-KR" altLang="en-US" sz="1800" b="1" dirty="0">
                <a:solidFill>
                  <a:srgbClr val="756B5F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ko-KR" altLang="en-US" sz="1400" dirty="0">
                <a:solidFill>
                  <a:srgbClr val="808000"/>
                </a:solidFill>
              </a:rPr>
              <a:t>사용자 모드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798901F-E587-4BF8-9324-7C523F316599}"/>
              </a:ext>
            </a:extLst>
          </p:cNvPr>
          <p:cNvSpPr/>
          <p:nvPr/>
        </p:nvSpPr>
        <p:spPr>
          <a:xfrm>
            <a:off x="3912493" y="1579380"/>
            <a:ext cx="1219524" cy="4286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300" dirty="0"/>
              <a:t>사용자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DB21E4-FB9C-4B7E-B2C7-BAA59FD14C21}"/>
              </a:ext>
            </a:extLst>
          </p:cNvPr>
          <p:cNvSpPr/>
          <p:nvPr/>
        </p:nvSpPr>
        <p:spPr>
          <a:xfrm>
            <a:off x="8460432" y="1572949"/>
            <a:ext cx="576000" cy="243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관리자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B9A0F92-B891-4638-85DD-D6B1696827FB}"/>
              </a:ext>
            </a:extLst>
          </p:cNvPr>
          <p:cNvSpPr/>
          <p:nvPr/>
        </p:nvSpPr>
        <p:spPr>
          <a:xfrm>
            <a:off x="6064604" y="2625798"/>
            <a:ext cx="708431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리뷰게시판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4F0F0FF-3AD5-4132-A4F1-7B5896386760}"/>
              </a:ext>
            </a:extLst>
          </p:cNvPr>
          <p:cNvSpPr/>
          <p:nvPr/>
        </p:nvSpPr>
        <p:spPr>
          <a:xfrm>
            <a:off x="783647" y="2625798"/>
            <a:ext cx="635535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회원정보</a:t>
            </a:r>
            <a:endParaRPr lang="en-US" altLang="ko-KR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C66662A-DAB0-4DCC-9C29-3EAD5FDBA321}"/>
              </a:ext>
            </a:extLst>
          </p:cNvPr>
          <p:cNvSpPr/>
          <p:nvPr/>
        </p:nvSpPr>
        <p:spPr>
          <a:xfrm>
            <a:off x="3328305" y="2625798"/>
            <a:ext cx="720000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상품검색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729363B-3215-4819-8E1F-9DB1F2906AAD}"/>
              </a:ext>
            </a:extLst>
          </p:cNvPr>
          <p:cNvSpPr/>
          <p:nvPr/>
        </p:nvSpPr>
        <p:spPr>
          <a:xfrm>
            <a:off x="8100392" y="2625798"/>
            <a:ext cx="708415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7E6771B-9F79-4BAE-81A0-F8626F7E4A09}"/>
              </a:ext>
            </a:extLst>
          </p:cNvPr>
          <p:cNvSpPr/>
          <p:nvPr/>
        </p:nvSpPr>
        <p:spPr>
          <a:xfrm>
            <a:off x="5436096" y="3587541"/>
            <a:ext cx="594568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상품별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리뷰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4955E62-486C-4747-884D-D3FA6040C014}"/>
              </a:ext>
            </a:extLst>
          </p:cNvPr>
          <p:cNvSpPr/>
          <p:nvPr/>
        </p:nvSpPr>
        <p:spPr>
          <a:xfrm>
            <a:off x="805516" y="3435846"/>
            <a:ext cx="591798" cy="46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D32AD38-AF2E-42ED-8BA5-D40AB8F001A7}"/>
              </a:ext>
            </a:extLst>
          </p:cNvPr>
          <p:cNvSpPr/>
          <p:nvPr/>
        </p:nvSpPr>
        <p:spPr>
          <a:xfrm>
            <a:off x="3343505" y="3993966"/>
            <a:ext cx="541112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상품주문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C932550-2E53-44DC-8CD9-797ABEA9AD79}"/>
              </a:ext>
            </a:extLst>
          </p:cNvPr>
          <p:cNvSpPr/>
          <p:nvPr/>
        </p:nvSpPr>
        <p:spPr>
          <a:xfrm>
            <a:off x="167295" y="3435846"/>
            <a:ext cx="560663" cy="46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회원가입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6B588B7-8041-41DB-BDF6-AFF1F966BF22}"/>
              </a:ext>
            </a:extLst>
          </p:cNvPr>
          <p:cNvSpPr/>
          <p:nvPr/>
        </p:nvSpPr>
        <p:spPr>
          <a:xfrm>
            <a:off x="1474872" y="3435846"/>
            <a:ext cx="519547" cy="46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로그아웃               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DFB811B-812F-43E5-95A6-7DC3F1DC2C8E}"/>
              </a:ext>
            </a:extLst>
          </p:cNvPr>
          <p:cNvSpPr/>
          <p:nvPr/>
        </p:nvSpPr>
        <p:spPr>
          <a:xfrm>
            <a:off x="2724835" y="3993964"/>
            <a:ext cx="541112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상세보기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BBB8756-22AF-41AB-8BBA-9187DF4E262C}"/>
              </a:ext>
            </a:extLst>
          </p:cNvPr>
          <p:cNvSpPr/>
          <p:nvPr/>
        </p:nvSpPr>
        <p:spPr>
          <a:xfrm>
            <a:off x="3962175" y="3993966"/>
            <a:ext cx="560080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주문취소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914EEBC-9D84-4FB8-9741-1902202BD799}"/>
              </a:ext>
            </a:extLst>
          </p:cNvPr>
          <p:cNvSpPr/>
          <p:nvPr/>
        </p:nvSpPr>
        <p:spPr>
          <a:xfrm>
            <a:off x="6118507" y="3587542"/>
            <a:ext cx="597897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상품별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리뷰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상세보기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96742A2-F3C3-4B4B-B3BF-98813FBA19C2}"/>
              </a:ext>
            </a:extLst>
          </p:cNvPr>
          <p:cNvSpPr/>
          <p:nvPr/>
        </p:nvSpPr>
        <p:spPr>
          <a:xfrm>
            <a:off x="6804248" y="3587542"/>
            <a:ext cx="596232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상품별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리뷰작성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14AC8FB-2035-4C3E-9A73-4F25903817F0}"/>
              </a:ext>
            </a:extLst>
          </p:cNvPr>
          <p:cNvSpPr/>
          <p:nvPr/>
        </p:nvSpPr>
        <p:spPr>
          <a:xfrm>
            <a:off x="7596336" y="3849934"/>
            <a:ext cx="597897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공지사항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B5E39F9-B717-4BFD-85BB-DD34261096FB}"/>
              </a:ext>
            </a:extLst>
          </p:cNvPr>
          <p:cNvSpPr/>
          <p:nvPr/>
        </p:nvSpPr>
        <p:spPr>
          <a:xfrm>
            <a:off x="8267135" y="3849934"/>
            <a:ext cx="597897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공지사항 상세보기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A5C30F5F-FD34-4605-84C4-129947C3FA3F}"/>
              </a:ext>
            </a:extLst>
          </p:cNvPr>
          <p:cNvSpPr/>
          <p:nvPr/>
        </p:nvSpPr>
        <p:spPr>
          <a:xfrm>
            <a:off x="3912493" y="682981"/>
            <a:ext cx="1220400" cy="37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/>
              <a:t>로그인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로그아웃</a:t>
            </a:r>
          </a:p>
        </p:txBody>
      </p:sp>
      <p:cxnSp>
        <p:nvCxnSpPr>
          <p:cNvPr id="35" name="꺾인 연결선 66">
            <a:extLst>
              <a:ext uri="{FF2B5EF4-FFF2-40B4-BE49-F238E27FC236}">
                <a16:creationId xmlns="" xmlns:a16="http://schemas.microsoft.com/office/drawing/2014/main" id="{1D28AC4B-8B0A-4AB2-BFE8-8850F4353B54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5400000">
            <a:off x="558497" y="2892928"/>
            <a:ext cx="432048" cy="653788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68">
            <a:extLst>
              <a:ext uri="{FF2B5EF4-FFF2-40B4-BE49-F238E27FC236}">
                <a16:creationId xmlns="" xmlns:a16="http://schemas.microsoft.com/office/drawing/2014/main" id="{8FDC83D7-FE57-4A2A-BC8C-CE09B1B672C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16200000" flipH="1">
            <a:off x="1202006" y="2903206"/>
            <a:ext cx="432048" cy="633231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72">
            <a:extLst>
              <a:ext uri="{FF2B5EF4-FFF2-40B4-BE49-F238E27FC236}">
                <a16:creationId xmlns="" xmlns:a16="http://schemas.microsoft.com/office/drawing/2014/main" id="{6529005B-EAF3-400D-8C00-06653E5C894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2502931" y="606474"/>
            <a:ext cx="617808" cy="342084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86">
            <a:extLst>
              <a:ext uri="{FF2B5EF4-FFF2-40B4-BE49-F238E27FC236}">
                <a16:creationId xmlns="" xmlns:a16="http://schemas.microsoft.com/office/drawing/2014/main" id="{210BD2D1-314D-4423-B1F5-2AB900EE471A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rot="5400000">
            <a:off x="7751875" y="3147209"/>
            <a:ext cx="846136" cy="559315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95">
            <a:extLst>
              <a:ext uri="{FF2B5EF4-FFF2-40B4-BE49-F238E27FC236}">
                <a16:creationId xmlns="" xmlns:a16="http://schemas.microsoft.com/office/drawing/2014/main" id="{AEDF920D-DD63-4A84-9BC4-41E049795765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rot="16200000" flipV="1">
            <a:off x="8087274" y="3371124"/>
            <a:ext cx="846136" cy="11148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101">
            <a:extLst>
              <a:ext uri="{FF2B5EF4-FFF2-40B4-BE49-F238E27FC236}">
                <a16:creationId xmlns="" xmlns:a16="http://schemas.microsoft.com/office/drawing/2014/main" id="{E22D8F23-DCCA-408F-82F3-FB25E83D1F9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5784229" y="2952949"/>
            <a:ext cx="583743" cy="68544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111">
            <a:extLst>
              <a:ext uri="{FF2B5EF4-FFF2-40B4-BE49-F238E27FC236}">
                <a16:creationId xmlns="" xmlns:a16="http://schemas.microsoft.com/office/drawing/2014/main" id="{E27125EB-69B1-4646-ACBD-FB255AB5507B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rot="16200000" flipH="1">
            <a:off x="3470176" y="3221927"/>
            <a:ext cx="990168" cy="55391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15">
            <a:extLst>
              <a:ext uri="{FF2B5EF4-FFF2-40B4-BE49-F238E27FC236}">
                <a16:creationId xmlns="" xmlns:a16="http://schemas.microsoft.com/office/drawing/2014/main" id="{2DC8AFBE-3D14-45F9-80B3-E210AB28537D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rot="5400000">
            <a:off x="2846765" y="3152424"/>
            <a:ext cx="990166" cy="69291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123">
            <a:extLst>
              <a:ext uri="{FF2B5EF4-FFF2-40B4-BE49-F238E27FC236}">
                <a16:creationId xmlns="" xmlns:a16="http://schemas.microsoft.com/office/drawing/2014/main" id="{DB15A1D0-30DB-442B-9B6B-4CAF1ABD8C42}"/>
              </a:ext>
            </a:extLst>
          </p:cNvPr>
          <p:cNvCxnSpPr>
            <a:cxnSpLocks/>
            <a:stCxn id="33" idx="2"/>
            <a:endCxn id="6" idx="0"/>
          </p:cNvCxnSpPr>
          <p:nvPr/>
        </p:nvCxnSpPr>
        <p:spPr>
          <a:xfrm rot="5400000">
            <a:off x="4261475" y="1318161"/>
            <a:ext cx="521999" cy="438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53">
            <a:extLst>
              <a:ext uri="{FF2B5EF4-FFF2-40B4-BE49-F238E27FC236}">
                <a16:creationId xmlns="" xmlns:a16="http://schemas.microsoft.com/office/drawing/2014/main" id="{7167FCCA-7DC4-412C-88F9-564EADE931A6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rot="5400000">
            <a:off x="885391" y="3219822"/>
            <a:ext cx="432048" cy="1270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939E0F62-C313-4A40-95FD-1BBEC1A573D8}"/>
              </a:ext>
            </a:extLst>
          </p:cNvPr>
          <p:cNvSpPr/>
          <p:nvPr/>
        </p:nvSpPr>
        <p:spPr>
          <a:xfrm>
            <a:off x="2123728" y="3993966"/>
            <a:ext cx="523549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C67C75A8-FE77-4F6E-958C-099A06712D25}"/>
              </a:ext>
            </a:extLst>
          </p:cNvPr>
          <p:cNvSpPr/>
          <p:nvPr/>
        </p:nvSpPr>
        <p:spPr>
          <a:xfrm>
            <a:off x="4599814" y="3993966"/>
            <a:ext cx="616029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주문서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cxnSp>
        <p:nvCxnSpPr>
          <p:cNvPr id="158" name="직선 연결선 157">
            <a:extLst>
              <a:ext uri="{FF2B5EF4-FFF2-40B4-BE49-F238E27FC236}">
                <a16:creationId xmlns="" xmlns:a16="http://schemas.microsoft.com/office/drawing/2014/main" id="{B90B6EAC-75B1-411D-A888-D38EF6882FAA}"/>
              </a:ext>
            </a:extLst>
          </p:cNvPr>
          <p:cNvCxnSpPr/>
          <p:nvPr/>
        </p:nvCxnSpPr>
        <p:spPr>
          <a:xfrm flipH="1" flipV="1">
            <a:off x="2311400" y="2133600"/>
            <a:ext cx="2813" cy="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="" xmlns:a16="http://schemas.microsoft.com/office/drawing/2014/main" id="{C7710EE2-A1EE-49F3-8137-9345B4CA7A4D}"/>
              </a:ext>
            </a:extLst>
          </p:cNvPr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98F7B821-49A7-4B8A-9EB8-C7CB00172536}"/>
              </a:ext>
            </a:extLst>
          </p:cNvPr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83BE5D2C-7D56-4922-A6C8-34BA974F0319}"/>
              </a:ext>
            </a:extLst>
          </p:cNvPr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AC52ED29-AB34-4CC4-8DCE-D74BF5C6FB51}"/>
              </a:ext>
            </a:extLst>
          </p:cNvPr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cxnSp>
        <p:nvCxnSpPr>
          <p:cNvPr id="250" name="연결선: 꺾임 249">
            <a:extLst>
              <a:ext uri="{FF2B5EF4-FFF2-40B4-BE49-F238E27FC236}">
                <a16:creationId xmlns="" xmlns:a16="http://schemas.microsoft.com/office/drawing/2014/main" id="{F0668DCF-0618-483F-8913-99F2B9BDE19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3796376" y="1899919"/>
            <a:ext cx="617808" cy="83395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="" xmlns:a16="http://schemas.microsoft.com/office/drawing/2014/main" id="{043A1D0F-BEF7-4A6D-AB7C-7FA96AC0DF4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5161633" y="1368611"/>
            <a:ext cx="617808" cy="1896565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="" xmlns:a16="http://schemas.microsoft.com/office/drawing/2014/main" id="{0519536A-7BF1-45F2-9145-87052058750B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16200000" flipH="1">
            <a:off x="6179523" y="350721"/>
            <a:ext cx="617808" cy="3932345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="" xmlns:a16="http://schemas.microsoft.com/office/drawing/2014/main" id="{13A6F0CA-EFD6-487D-9019-EA7DD9D1058A}"/>
              </a:ext>
            </a:extLst>
          </p:cNvPr>
          <p:cNvCxnSpPr>
            <a:cxnSpLocks/>
            <a:stCxn id="33" idx="2"/>
            <a:endCxn id="7" idx="0"/>
          </p:cNvCxnSpPr>
          <p:nvPr/>
        </p:nvCxnSpPr>
        <p:spPr>
          <a:xfrm rot="16200000" flipH="1">
            <a:off x="6377778" y="-797705"/>
            <a:ext cx="515568" cy="422573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="" xmlns:a16="http://schemas.microsoft.com/office/drawing/2014/main" id="{E387966F-254E-462B-96FC-13449E60700D}"/>
              </a:ext>
            </a:extLst>
          </p:cNvPr>
          <p:cNvCxnSpPr>
            <a:stCxn id="84" idx="0"/>
            <a:endCxn id="10" idx="2"/>
          </p:cNvCxnSpPr>
          <p:nvPr/>
        </p:nvCxnSpPr>
        <p:spPr>
          <a:xfrm rot="5400000" flipH="1" flipV="1">
            <a:off x="2541820" y="2847481"/>
            <a:ext cx="990168" cy="1302802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연결선: 꺾임 259">
            <a:extLst>
              <a:ext uri="{FF2B5EF4-FFF2-40B4-BE49-F238E27FC236}">
                <a16:creationId xmlns="" xmlns:a16="http://schemas.microsoft.com/office/drawing/2014/main" id="{E489E6F1-155A-4F0F-BAFE-620ADC7A7C5A}"/>
              </a:ext>
            </a:extLst>
          </p:cNvPr>
          <p:cNvCxnSpPr>
            <a:stCxn id="85" idx="0"/>
            <a:endCxn id="10" idx="2"/>
          </p:cNvCxnSpPr>
          <p:nvPr/>
        </p:nvCxnSpPr>
        <p:spPr>
          <a:xfrm rot="16200000" flipV="1">
            <a:off x="3802983" y="2889120"/>
            <a:ext cx="990168" cy="121952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="" xmlns:a16="http://schemas.microsoft.com/office/drawing/2014/main" id="{91A5C59A-CCB1-481A-A6A2-0A5EC581417C}"/>
              </a:ext>
            </a:extLst>
          </p:cNvPr>
          <p:cNvCxnSpPr>
            <a:stCxn id="8" idx="2"/>
            <a:endCxn id="25" idx="0"/>
          </p:cNvCxnSpPr>
          <p:nvPr/>
        </p:nvCxnSpPr>
        <p:spPr>
          <a:xfrm rot="16200000" flipH="1">
            <a:off x="6468720" y="2953898"/>
            <a:ext cx="583744" cy="68354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="" xmlns:a16="http://schemas.microsoft.com/office/drawing/2014/main" id="{55004BD0-64E0-4F9A-82A6-358FA2E90657}"/>
              </a:ext>
            </a:extLst>
          </p:cNvPr>
          <p:cNvCxnSpPr>
            <a:stCxn id="8" idx="2"/>
            <a:endCxn id="24" idx="0"/>
          </p:cNvCxnSpPr>
          <p:nvPr/>
        </p:nvCxnSpPr>
        <p:spPr>
          <a:xfrm rot="5400000">
            <a:off x="6126266" y="3294988"/>
            <a:ext cx="583744" cy="136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연결선: 꺾임 276">
            <a:extLst>
              <a:ext uri="{FF2B5EF4-FFF2-40B4-BE49-F238E27FC236}">
                <a16:creationId xmlns="" xmlns:a16="http://schemas.microsoft.com/office/drawing/2014/main" id="{7008E5C9-4842-4F38-8A37-9AC55D11EFF8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rot="5400000" flipH="1" flipV="1">
            <a:off x="3156099" y="3461760"/>
            <a:ext cx="990168" cy="7424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7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46CD716-4A81-4152-B00E-95F794CF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9340" y="4744282"/>
            <a:ext cx="2133600" cy="273844"/>
          </a:xfrm>
        </p:spPr>
        <p:txBody>
          <a:bodyPr/>
          <a:lstStyle/>
          <a:p>
            <a:fld id="{7C6E2CD7-13AF-4F0C-8FC4-7A6521B790C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07C3094-BCC1-4958-A07F-6F6027862553}"/>
              </a:ext>
            </a:extLst>
          </p:cNvPr>
          <p:cNvSpPr/>
          <p:nvPr/>
        </p:nvSpPr>
        <p:spPr>
          <a:xfrm>
            <a:off x="0" y="0"/>
            <a:ext cx="9144000" cy="428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800" b="1" dirty="0">
                <a:solidFill>
                  <a:schemeClr val="tx1"/>
                </a:solidFill>
              </a:rPr>
              <a:t>작업분할구조도</a:t>
            </a:r>
            <a:r>
              <a:rPr lang="ko-KR" altLang="en-US" sz="1800" b="1" dirty="0">
                <a:solidFill>
                  <a:srgbClr val="756B5F"/>
                </a:solidFill>
              </a:rPr>
              <a:t> </a:t>
            </a:r>
            <a:r>
              <a:rPr lang="en-US" altLang="ko-KR" sz="1700" dirty="0">
                <a:solidFill>
                  <a:srgbClr val="808000"/>
                </a:solidFill>
              </a:rPr>
              <a:t>| </a:t>
            </a:r>
            <a:r>
              <a:rPr lang="ko-KR" altLang="en-US" sz="1400" dirty="0">
                <a:solidFill>
                  <a:srgbClr val="808000"/>
                </a:solidFill>
              </a:rPr>
              <a:t>관리자 모드</a:t>
            </a:r>
            <a:endParaRPr lang="ko-KR" altLang="en-US" dirty="0">
              <a:solidFill>
                <a:srgbClr val="808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798901F-E587-4BF8-9324-7C523F316599}"/>
              </a:ext>
            </a:extLst>
          </p:cNvPr>
          <p:cNvSpPr/>
          <p:nvPr/>
        </p:nvSpPr>
        <p:spPr>
          <a:xfrm>
            <a:off x="132486" y="1556023"/>
            <a:ext cx="479074" cy="194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DB21E4-FB9C-4B7E-B2C7-BAA59FD14C21}"/>
              </a:ext>
            </a:extLst>
          </p:cNvPr>
          <p:cNvSpPr/>
          <p:nvPr/>
        </p:nvSpPr>
        <p:spPr>
          <a:xfrm>
            <a:off x="3889824" y="1555638"/>
            <a:ext cx="1220400" cy="428077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300" dirty="0"/>
              <a:t>관리자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B9A0F92-B891-4638-85DD-D6B1696827FB}"/>
              </a:ext>
            </a:extLst>
          </p:cNvPr>
          <p:cNvSpPr/>
          <p:nvPr/>
        </p:nvSpPr>
        <p:spPr>
          <a:xfrm>
            <a:off x="3445274" y="2559457"/>
            <a:ext cx="720000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리뷰게시판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4F0F0FF-3AD5-4132-A4F1-7B5896386760}"/>
              </a:ext>
            </a:extLst>
          </p:cNvPr>
          <p:cNvSpPr/>
          <p:nvPr/>
        </p:nvSpPr>
        <p:spPr>
          <a:xfrm>
            <a:off x="276582" y="2559457"/>
            <a:ext cx="720000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회원관리</a:t>
            </a:r>
            <a:endParaRPr lang="en-US" altLang="ko-KR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C66662A-DAB0-4DCC-9C29-3EAD5FDBA321}"/>
              </a:ext>
            </a:extLst>
          </p:cNvPr>
          <p:cNvSpPr/>
          <p:nvPr/>
        </p:nvSpPr>
        <p:spPr>
          <a:xfrm>
            <a:off x="1479813" y="2559457"/>
            <a:ext cx="720000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상품관리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729363B-3215-4819-8E1F-9DB1F2906AAD}"/>
              </a:ext>
            </a:extLst>
          </p:cNvPr>
          <p:cNvSpPr/>
          <p:nvPr/>
        </p:nvSpPr>
        <p:spPr>
          <a:xfrm>
            <a:off x="7452400" y="2559457"/>
            <a:ext cx="720000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7E6771B-9F79-4BAE-81A0-F8626F7E4A09}"/>
              </a:ext>
            </a:extLst>
          </p:cNvPr>
          <p:cNvSpPr/>
          <p:nvPr/>
        </p:nvSpPr>
        <p:spPr>
          <a:xfrm>
            <a:off x="2865794" y="3507854"/>
            <a:ext cx="594568" cy="6067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리뷰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4955E62-486C-4747-884D-D3FA6040C014}"/>
              </a:ext>
            </a:extLst>
          </p:cNvPr>
          <p:cNvSpPr/>
          <p:nvPr/>
        </p:nvSpPr>
        <p:spPr>
          <a:xfrm>
            <a:off x="193918" y="3507854"/>
            <a:ext cx="591798" cy="6067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회원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D32AD38-AF2E-42ED-8BA5-D40AB8F001A7}"/>
              </a:ext>
            </a:extLst>
          </p:cNvPr>
          <p:cNvSpPr/>
          <p:nvPr/>
        </p:nvSpPr>
        <p:spPr>
          <a:xfrm>
            <a:off x="1949814" y="4052980"/>
            <a:ext cx="360000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DFB811B-812F-43E5-95A6-7DC3F1DC2C8E}"/>
              </a:ext>
            </a:extLst>
          </p:cNvPr>
          <p:cNvSpPr/>
          <p:nvPr/>
        </p:nvSpPr>
        <p:spPr>
          <a:xfrm>
            <a:off x="1487828" y="4052980"/>
            <a:ext cx="360000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등록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BBB8756-22AF-41AB-8BBA-9187DF4E262C}"/>
              </a:ext>
            </a:extLst>
          </p:cNvPr>
          <p:cNvSpPr/>
          <p:nvPr/>
        </p:nvSpPr>
        <p:spPr>
          <a:xfrm>
            <a:off x="2411800" y="4052980"/>
            <a:ext cx="360000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삭제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914EEBC-9D84-4FB8-9741-1902202BD799}"/>
              </a:ext>
            </a:extLst>
          </p:cNvPr>
          <p:cNvSpPr/>
          <p:nvPr/>
        </p:nvSpPr>
        <p:spPr>
          <a:xfrm>
            <a:off x="3548205" y="3507854"/>
            <a:ext cx="597897" cy="6067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리뷰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답글 작성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96742A2-F3C3-4B4B-B3BF-98813FBA19C2}"/>
              </a:ext>
            </a:extLst>
          </p:cNvPr>
          <p:cNvSpPr/>
          <p:nvPr/>
        </p:nvSpPr>
        <p:spPr>
          <a:xfrm>
            <a:off x="4233946" y="3507854"/>
            <a:ext cx="338054" cy="6067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리뷰삭제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14AC8FB-2035-4C3E-9A73-4F25903817F0}"/>
              </a:ext>
            </a:extLst>
          </p:cNvPr>
          <p:cNvSpPr/>
          <p:nvPr/>
        </p:nvSpPr>
        <p:spPr>
          <a:xfrm>
            <a:off x="7681620" y="3507853"/>
            <a:ext cx="597897" cy="6067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공지사항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작성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B5E39F9-B717-4BFD-85BB-DD34261096FB}"/>
              </a:ext>
            </a:extLst>
          </p:cNvPr>
          <p:cNvSpPr/>
          <p:nvPr/>
        </p:nvSpPr>
        <p:spPr>
          <a:xfrm>
            <a:off x="8348084" y="3507854"/>
            <a:ext cx="597897" cy="6067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공지사항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삭제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A5C30F5F-FD34-4605-84C4-129947C3FA3F}"/>
              </a:ext>
            </a:extLst>
          </p:cNvPr>
          <p:cNvSpPr/>
          <p:nvPr/>
        </p:nvSpPr>
        <p:spPr>
          <a:xfrm>
            <a:off x="3889824" y="669779"/>
            <a:ext cx="1220400" cy="3738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/>
              <a:t>로그인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로그아웃</a:t>
            </a:r>
          </a:p>
        </p:txBody>
      </p:sp>
      <p:cxnSp>
        <p:nvCxnSpPr>
          <p:cNvPr id="40" name="꺾인 연결선 86">
            <a:extLst>
              <a:ext uri="{FF2B5EF4-FFF2-40B4-BE49-F238E27FC236}">
                <a16:creationId xmlns="" xmlns:a16="http://schemas.microsoft.com/office/drawing/2014/main" id="{210BD2D1-314D-4423-B1F5-2AB900EE471A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rot="16200000" flipH="1">
            <a:off x="7611286" y="3138570"/>
            <a:ext cx="570396" cy="16816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95">
            <a:extLst>
              <a:ext uri="{FF2B5EF4-FFF2-40B4-BE49-F238E27FC236}">
                <a16:creationId xmlns="" xmlns:a16="http://schemas.microsoft.com/office/drawing/2014/main" id="{AEDF920D-DD63-4A84-9BC4-41E049795765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rot="16200000" flipV="1">
            <a:off x="7944519" y="2805339"/>
            <a:ext cx="570397" cy="834633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939E0F62-C313-4A40-95FD-1BBEC1A573D8}"/>
              </a:ext>
            </a:extLst>
          </p:cNvPr>
          <p:cNvSpPr/>
          <p:nvPr/>
        </p:nvSpPr>
        <p:spPr>
          <a:xfrm>
            <a:off x="862293" y="4052980"/>
            <a:ext cx="523549" cy="522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상품 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cxnSp>
        <p:nvCxnSpPr>
          <p:cNvPr id="158" name="직선 연결선 157">
            <a:extLst>
              <a:ext uri="{FF2B5EF4-FFF2-40B4-BE49-F238E27FC236}">
                <a16:creationId xmlns="" xmlns:a16="http://schemas.microsoft.com/office/drawing/2014/main" id="{B90B6EAC-75B1-411D-A888-D38EF6882FAA}"/>
              </a:ext>
            </a:extLst>
          </p:cNvPr>
          <p:cNvCxnSpPr/>
          <p:nvPr/>
        </p:nvCxnSpPr>
        <p:spPr>
          <a:xfrm flipH="1" flipV="1">
            <a:off x="2311400" y="2281916"/>
            <a:ext cx="2813" cy="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="" xmlns:a16="http://schemas.microsoft.com/office/drawing/2014/main" id="{C7710EE2-A1EE-49F3-8137-9345B4CA7A4D}"/>
              </a:ext>
            </a:extLst>
          </p:cNvPr>
          <p:cNvSpPr/>
          <p:nvPr/>
        </p:nvSpPr>
        <p:spPr>
          <a:xfrm>
            <a:off x="-571536" y="107139"/>
            <a:ext cx="395657" cy="321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98F7B821-49A7-4B8A-9EB8-C7CB00172536}"/>
              </a:ext>
            </a:extLst>
          </p:cNvPr>
          <p:cNvSpPr/>
          <p:nvPr/>
        </p:nvSpPr>
        <p:spPr>
          <a:xfrm>
            <a:off x="-1758506" y="107139"/>
            <a:ext cx="395657" cy="321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83BE5D2C-7D56-4922-A6C8-34BA974F0319}"/>
              </a:ext>
            </a:extLst>
          </p:cNvPr>
          <p:cNvSpPr/>
          <p:nvPr/>
        </p:nvSpPr>
        <p:spPr>
          <a:xfrm>
            <a:off x="-1362849" y="107139"/>
            <a:ext cx="395657" cy="321471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AC52ED29-AB34-4CC4-8DCE-D74BF5C6FB51}"/>
              </a:ext>
            </a:extLst>
          </p:cNvPr>
          <p:cNvSpPr/>
          <p:nvPr/>
        </p:nvSpPr>
        <p:spPr>
          <a:xfrm>
            <a:off x="-967193" y="107139"/>
            <a:ext cx="395657" cy="32147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D349198E-EB2C-4CF6-A534-8BEC269C0212}"/>
              </a:ext>
            </a:extLst>
          </p:cNvPr>
          <p:cNvCxnSpPr/>
          <p:nvPr/>
        </p:nvCxnSpPr>
        <p:spPr>
          <a:xfrm flipH="1">
            <a:off x="6483350" y="2273263"/>
            <a:ext cx="6114" cy="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DE42BE97-6849-4668-8B44-25B53559F367}"/>
              </a:ext>
            </a:extLst>
          </p:cNvPr>
          <p:cNvSpPr/>
          <p:nvPr/>
        </p:nvSpPr>
        <p:spPr>
          <a:xfrm>
            <a:off x="5252738" y="2559457"/>
            <a:ext cx="720000" cy="37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주문관리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30BEC10D-BA5E-483D-A470-CECE1AF6773B}"/>
              </a:ext>
            </a:extLst>
          </p:cNvPr>
          <p:cNvSpPr/>
          <p:nvPr/>
        </p:nvSpPr>
        <p:spPr>
          <a:xfrm>
            <a:off x="4716016" y="4047330"/>
            <a:ext cx="594568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주문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5B19A6FB-B143-4BB5-8CF3-FA0C980E5656}"/>
              </a:ext>
            </a:extLst>
          </p:cNvPr>
          <p:cNvSpPr/>
          <p:nvPr/>
        </p:nvSpPr>
        <p:spPr>
          <a:xfrm>
            <a:off x="5398427" y="4047331"/>
            <a:ext cx="360001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주문처리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DC590EF8-06CF-4B5B-9E87-321A1CEC9A8D}"/>
              </a:ext>
            </a:extLst>
          </p:cNvPr>
          <p:cNvSpPr/>
          <p:nvPr/>
        </p:nvSpPr>
        <p:spPr>
          <a:xfrm>
            <a:off x="5871337" y="4047974"/>
            <a:ext cx="356360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환불처리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1" name="꺾인 연결선 101">
            <a:extLst>
              <a:ext uri="{FF2B5EF4-FFF2-40B4-BE49-F238E27FC236}">
                <a16:creationId xmlns="" xmlns:a16="http://schemas.microsoft.com/office/drawing/2014/main" id="{85E5D172-FC30-4B83-8C7F-26F7A76B0A4E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rot="5400000">
            <a:off x="4758083" y="3192674"/>
            <a:ext cx="1109873" cy="599438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103">
            <a:extLst>
              <a:ext uri="{FF2B5EF4-FFF2-40B4-BE49-F238E27FC236}">
                <a16:creationId xmlns="" xmlns:a16="http://schemas.microsoft.com/office/drawing/2014/main" id="{D6BB466E-6411-4020-B7F2-E135714EE1D8}"/>
              </a:ext>
            </a:extLst>
          </p:cNvPr>
          <p:cNvCxnSpPr>
            <a:cxnSpLocks/>
            <a:endCxn id="70" idx="0"/>
          </p:cNvCxnSpPr>
          <p:nvPr/>
        </p:nvCxnSpPr>
        <p:spPr>
          <a:xfrm rot="16200000" flipH="1">
            <a:off x="5536778" y="3535235"/>
            <a:ext cx="560590" cy="464887"/>
          </a:xfrm>
          <a:prstGeom prst="bentConnector3">
            <a:avLst>
              <a:gd name="adj1" fmla="val 1066"/>
            </a:avLst>
          </a:prstGeom>
          <a:ln w="127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99A08BF0-2EFD-467F-8D03-F5D9C1EA6915}"/>
              </a:ext>
            </a:extLst>
          </p:cNvPr>
          <p:cNvSpPr/>
          <p:nvPr/>
        </p:nvSpPr>
        <p:spPr>
          <a:xfrm>
            <a:off x="6372200" y="3507853"/>
            <a:ext cx="577715" cy="6067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공지사항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F34EC548-1F5A-4EBE-9C48-FB76F873EC4A}"/>
              </a:ext>
            </a:extLst>
          </p:cNvPr>
          <p:cNvSpPr/>
          <p:nvPr/>
        </p:nvSpPr>
        <p:spPr>
          <a:xfrm>
            <a:off x="7018483" y="3507854"/>
            <a:ext cx="594569" cy="6067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공지사항 상세보기</a:t>
            </a:r>
          </a:p>
        </p:txBody>
      </p:sp>
      <p:cxnSp>
        <p:nvCxnSpPr>
          <p:cNvPr id="149" name="연결선: 꺾임 148">
            <a:extLst>
              <a:ext uri="{FF2B5EF4-FFF2-40B4-BE49-F238E27FC236}">
                <a16:creationId xmlns="" xmlns:a16="http://schemas.microsoft.com/office/drawing/2014/main" id="{F2CDC3D3-ED44-44EF-BE84-B27A35D39C09}"/>
              </a:ext>
            </a:extLst>
          </p:cNvPr>
          <p:cNvCxnSpPr>
            <a:cxnSpLocks/>
          </p:cNvCxnSpPr>
          <p:nvPr/>
        </p:nvCxnSpPr>
        <p:spPr>
          <a:xfrm rot="5400000">
            <a:off x="5042330" y="3475239"/>
            <a:ext cx="1109874" cy="3431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="" xmlns:a16="http://schemas.microsoft.com/office/drawing/2014/main" id="{91492DBC-A016-4624-9D7D-CC65C85920CA}"/>
              </a:ext>
            </a:extLst>
          </p:cNvPr>
          <p:cNvCxnSpPr>
            <a:cxnSpLocks/>
            <a:stCxn id="93" idx="0"/>
            <a:endCxn id="12" idx="2"/>
          </p:cNvCxnSpPr>
          <p:nvPr/>
        </p:nvCxnSpPr>
        <p:spPr>
          <a:xfrm rot="5400000" flipH="1" flipV="1">
            <a:off x="6951531" y="2646984"/>
            <a:ext cx="570396" cy="1151342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="" xmlns:a16="http://schemas.microsoft.com/office/drawing/2014/main" id="{B484AD00-58A0-4EBE-94D5-5E66E7C18A75}"/>
              </a:ext>
            </a:extLst>
          </p:cNvPr>
          <p:cNvCxnSpPr>
            <a:cxnSpLocks/>
            <a:stCxn id="94" idx="0"/>
            <a:endCxn id="12" idx="2"/>
          </p:cNvCxnSpPr>
          <p:nvPr/>
        </p:nvCxnSpPr>
        <p:spPr>
          <a:xfrm rot="5400000" flipH="1" flipV="1">
            <a:off x="7278886" y="2974340"/>
            <a:ext cx="570397" cy="496632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="" xmlns:a16="http://schemas.microsoft.com/office/drawing/2014/main" id="{662610EB-F309-4583-BC1F-373A66259065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rot="16200000" flipV="1">
            <a:off x="5868341" y="615398"/>
            <a:ext cx="575742" cy="3312376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="" xmlns:a16="http://schemas.microsoft.com/office/drawing/2014/main" id="{D0B21D03-D049-4529-8B95-5C38CC40CCE3}"/>
              </a:ext>
            </a:extLst>
          </p:cNvPr>
          <p:cNvCxnSpPr>
            <a:cxnSpLocks/>
            <a:stCxn id="67" idx="0"/>
            <a:endCxn id="7" idx="2"/>
          </p:cNvCxnSpPr>
          <p:nvPr/>
        </p:nvCxnSpPr>
        <p:spPr>
          <a:xfrm rot="16200000" flipV="1">
            <a:off x="4768510" y="1715229"/>
            <a:ext cx="575742" cy="111271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="" xmlns:a16="http://schemas.microsoft.com/office/drawing/2014/main" id="{47B1F8F7-3C57-44A9-B8DD-03493D7F7C70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rot="5400000" flipH="1" flipV="1">
            <a:off x="3864778" y="1924211"/>
            <a:ext cx="575742" cy="694750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="" xmlns:a16="http://schemas.microsoft.com/office/drawing/2014/main" id="{58280883-474B-4E79-88DC-03AFB7D817C2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rot="5400000" flipH="1" flipV="1">
            <a:off x="2882047" y="941481"/>
            <a:ext cx="575742" cy="2660211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="" xmlns:a16="http://schemas.microsoft.com/office/drawing/2014/main" id="{F354E040-CC1C-470C-B0B7-8B6BDB3170A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5400000" flipH="1" flipV="1">
            <a:off x="2280432" y="339865"/>
            <a:ext cx="575742" cy="3863442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="" xmlns:a16="http://schemas.microsoft.com/office/drawing/2014/main" id="{E6709548-F5B5-4E30-83B7-1EB97E5379FF}"/>
              </a:ext>
            </a:extLst>
          </p:cNvPr>
          <p:cNvCxnSpPr>
            <a:stCxn id="84" idx="0"/>
            <a:endCxn id="10" idx="2"/>
          </p:cNvCxnSpPr>
          <p:nvPr/>
        </p:nvCxnSpPr>
        <p:spPr>
          <a:xfrm rot="5400000" flipH="1" flipV="1">
            <a:off x="924179" y="3137347"/>
            <a:ext cx="1115523" cy="715745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="" xmlns:a16="http://schemas.microsoft.com/office/drawing/2014/main" id="{38F65BEE-F1E4-479B-87A2-CEFD8772F0C4}"/>
              </a:ext>
            </a:extLst>
          </p:cNvPr>
          <p:cNvCxnSpPr>
            <a:stCxn id="21" idx="0"/>
            <a:endCxn id="10" idx="2"/>
          </p:cNvCxnSpPr>
          <p:nvPr/>
        </p:nvCxnSpPr>
        <p:spPr>
          <a:xfrm rot="5400000" flipH="1" flipV="1">
            <a:off x="1196059" y="3409227"/>
            <a:ext cx="1115523" cy="171985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="" xmlns:a16="http://schemas.microsoft.com/office/drawing/2014/main" id="{85D82710-53F2-4D0D-86A7-48384EA7A0BF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rot="16200000" flipV="1">
            <a:off x="1427053" y="3350218"/>
            <a:ext cx="1115523" cy="290001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연결선: 꺾임 175">
            <a:extLst>
              <a:ext uri="{FF2B5EF4-FFF2-40B4-BE49-F238E27FC236}">
                <a16:creationId xmlns="" xmlns:a16="http://schemas.microsoft.com/office/drawing/2014/main" id="{7CA14CC8-6064-4353-BB19-71AA3A91B570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rot="16200000" flipV="1">
            <a:off x="1658046" y="3119225"/>
            <a:ext cx="1115523" cy="75198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="" xmlns:a16="http://schemas.microsoft.com/office/drawing/2014/main" id="{AAEE2FBE-F252-4BE2-9148-5CF1FC11CCB5}"/>
              </a:ext>
            </a:extLst>
          </p:cNvPr>
          <p:cNvCxnSpPr>
            <a:cxnSpLocks/>
            <a:stCxn id="14" idx="0"/>
            <a:endCxn id="8" idx="2"/>
          </p:cNvCxnSpPr>
          <p:nvPr/>
        </p:nvCxnSpPr>
        <p:spPr>
          <a:xfrm rot="5400000" flipH="1" flipV="1">
            <a:off x="3198978" y="2901558"/>
            <a:ext cx="570397" cy="642196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="" xmlns:a16="http://schemas.microsoft.com/office/drawing/2014/main" id="{32D4D16D-B520-4D39-A896-75C603424DD7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3543399" y="3204099"/>
            <a:ext cx="570396" cy="37114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="" xmlns:a16="http://schemas.microsoft.com/office/drawing/2014/main" id="{F99872BB-4B74-4CDD-829A-3B42E9F927C0}"/>
              </a:ext>
            </a:extLst>
          </p:cNvPr>
          <p:cNvCxnSpPr>
            <a:cxnSpLocks/>
            <a:stCxn id="25" idx="0"/>
            <a:endCxn id="8" idx="2"/>
          </p:cNvCxnSpPr>
          <p:nvPr/>
        </p:nvCxnSpPr>
        <p:spPr>
          <a:xfrm rot="16200000" flipV="1">
            <a:off x="3818926" y="2923806"/>
            <a:ext cx="570397" cy="59769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="" xmlns:a16="http://schemas.microsoft.com/office/drawing/2014/main" id="{AF816882-090F-48EC-AB5F-7B28DBEAF0DC}"/>
              </a:ext>
            </a:extLst>
          </p:cNvPr>
          <p:cNvCxnSpPr>
            <a:cxnSpLocks/>
            <a:stCxn id="6" idx="0"/>
            <a:endCxn id="33" idx="2"/>
          </p:cNvCxnSpPr>
          <p:nvPr/>
        </p:nvCxnSpPr>
        <p:spPr>
          <a:xfrm rot="5400000" flipH="1" flipV="1">
            <a:off x="2179809" y="-764191"/>
            <a:ext cx="512428" cy="4128001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="" xmlns:a16="http://schemas.microsoft.com/office/drawing/2014/main" id="{C8B72253-A5E0-4563-9AFD-467B75474068}"/>
              </a:ext>
            </a:extLst>
          </p:cNvPr>
          <p:cNvCxnSpPr>
            <a:cxnSpLocks/>
            <a:stCxn id="33" idx="2"/>
            <a:endCxn id="7" idx="0"/>
          </p:cNvCxnSpPr>
          <p:nvPr/>
        </p:nvCxnSpPr>
        <p:spPr>
          <a:xfrm rot="5400000">
            <a:off x="4244003" y="1299616"/>
            <a:ext cx="512043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="" xmlns:a16="http://schemas.microsoft.com/office/drawing/2014/main" id="{949DD7EE-4351-44EB-9FF5-64C9FC38BDF8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rot="5400000">
            <a:off x="278002" y="3149273"/>
            <a:ext cx="570397" cy="146765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2265</Words>
  <Application>Microsoft Office PowerPoint</Application>
  <PresentationFormat>화면 슬라이드 쇼(16:9)</PresentationFormat>
  <Paragraphs>818</Paragraphs>
  <Slides>30</Slides>
  <Notes>23</Notes>
  <HiddenSlides>2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brightjyp@gmail.com</dc:creator>
  <cp:lastModifiedBy>TJ</cp:lastModifiedBy>
  <cp:revision>231</cp:revision>
  <dcterms:created xsi:type="dcterms:W3CDTF">2020-03-07T04:41:16Z</dcterms:created>
  <dcterms:modified xsi:type="dcterms:W3CDTF">2020-03-24T06:25:17Z</dcterms:modified>
</cp:coreProperties>
</file>